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notesSlides/_rels/notesSlide35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91.png" ContentType="image/png"/>
  <Override PartName="/ppt/media/image290.png" ContentType="image/png"/>
  <Override PartName="/ppt/media/image281.png" ContentType="image/png"/>
  <Override PartName="/ppt/media/image280.png" ContentType="image/png"/>
  <Override PartName="/ppt/media/image271.png" ContentType="image/png"/>
  <Override PartName="/ppt/media/image270.png" ContentType="image/png"/>
  <Override PartName="/ppt/media/image269.png" ContentType="image/png"/>
  <Override PartName="/ppt/media/image268.png" ContentType="image/png"/>
  <Override PartName="/ppt/media/image267.png" ContentType="image/png"/>
  <Override PartName="/ppt/media/image266.png" ContentType="image/png"/>
  <Override PartName="/ppt/media/image265.png" ContentType="image/png"/>
  <Override PartName="/ppt/media/image264.png" ContentType="image/png"/>
  <Override PartName="/ppt/media/image263.png" ContentType="image/png"/>
  <Override PartName="/ppt/media/image262.png" ContentType="image/png"/>
  <Override PartName="/ppt/media/image261.png" ContentType="image/png"/>
  <Override PartName="/ppt/media/image260.png" ContentType="image/png"/>
  <Override PartName="/ppt/media/image97.png" ContentType="image/png"/>
  <Override PartName="/ppt/media/image274.png" ContentType="image/png"/>
  <Override PartName="/ppt/media/image102.png" ContentType="image/png"/>
  <Override PartName="/ppt/media/image336.png" ContentType="image/png"/>
  <Override PartName="/ppt/media/image96.png" ContentType="image/png"/>
  <Override PartName="/ppt/media/image273.png" ContentType="image/png"/>
  <Override PartName="/ppt/media/image101.png" ContentType="image/png"/>
  <Override PartName="/ppt/media/image335.png" ContentType="image/png"/>
  <Override PartName="/ppt/media/image95.png" ContentType="image/png"/>
  <Override PartName="/ppt/media/image272.png" ContentType="image/png"/>
  <Override PartName="/ppt/media/image100.png" ContentType="image/png"/>
  <Override PartName="/ppt/media/image328.png" ContentType="image/png"/>
  <Override PartName="/ppt/media/image88.png" ContentType="image/png"/>
  <Override PartName="/ppt/media/image327.png" ContentType="image/png"/>
  <Override PartName="/ppt/media/image87.png" ContentType="image/png"/>
  <Override PartName="/ppt/media/image326.png" ContentType="image/png"/>
  <Override PartName="/ppt/media/image86.png" ContentType="image/png"/>
  <Override PartName="/ppt/media/image325.png" ContentType="image/png"/>
  <Override PartName="/ppt/media/image85.png" ContentType="image/png"/>
  <Override PartName="/ppt/media/image324.png" ContentType="image/png"/>
  <Override PartName="/ppt/media/image84.png" ContentType="image/png"/>
  <Override PartName="/ppt/media/image322.png" ContentType="image/png"/>
  <Override PartName="/ppt/media/image82.png" ContentType="image/png"/>
  <Override PartName="/ppt/media/image321.png" ContentType="image/png"/>
  <Override PartName="/ppt/media/image81.png" ContentType="image/png"/>
  <Override PartName="/ppt/media/image320.png" ContentType="image/png"/>
  <Override PartName="/ppt/media/image80.png" ContentType="image/png"/>
  <Override PartName="/ppt/media/image209.png" ContentType="image/png"/>
  <Override PartName="/ppt/media/image149.png" ContentType="image/png"/>
  <Override PartName="/ppt/media/image318.png" ContentType="image/png"/>
  <Override PartName="/ppt/media/image78.png" ContentType="image/png"/>
  <Override PartName="/ppt/media/image317.png" ContentType="image/png"/>
  <Override PartName="/ppt/media/image77.png" ContentType="image/png"/>
  <Override PartName="/ppt/media/image316.png" ContentType="image/png"/>
  <Override PartName="/ppt/media/image76.png" ContentType="image/png"/>
  <Override PartName="/ppt/media/image315.png" ContentType="image/png"/>
  <Override PartName="/ppt/media/image75.png" ContentType="image/png"/>
  <Override PartName="/ppt/media/image314.png" ContentType="image/png"/>
  <Override PartName="/ppt/media/image74.png" ContentType="image/png"/>
  <Override PartName="/ppt/media/image313.png" ContentType="image/png"/>
  <Override PartName="/ppt/media/image73.png" ContentType="image/png"/>
  <Override PartName="/ppt/media/image312.png" ContentType="image/png"/>
  <Override PartName="/ppt/media/image72.png" ContentType="image/png"/>
  <Override PartName="/ppt/media/image311.png" ContentType="image/png"/>
  <Override PartName="/ppt/media/image71.png" ContentType="image/png"/>
  <Override PartName="/ppt/media/image310.png" ContentType="image/png"/>
  <Override PartName="/ppt/media/image70.png" ContentType="image/png"/>
  <Override PartName="/ppt/media/image139.png" ContentType="image/png"/>
  <Override PartName="/ppt/media/image308.png" ContentType="image/png"/>
  <Override PartName="/ppt/media/image68.png" ContentType="image/png"/>
  <Override PartName="/ppt/media/image307.png" ContentType="image/png"/>
  <Override PartName="/ppt/media/image67.png" ContentType="image/png"/>
  <Override PartName="/ppt/media/image306.png" ContentType="image/png"/>
  <Override PartName="/ppt/media/image66.png" ContentType="image/png"/>
  <Override PartName="/ppt/media/image305.png" ContentType="image/png"/>
  <Override PartName="/ppt/media/image65.png" ContentType="image/png"/>
  <Override PartName="/ppt/media/image304.png" ContentType="image/png"/>
  <Override PartName="/ppt/media/image64.png" ContentType="image/png"/>
  <Override PartName="/ppt/media/image303.png" ContentType="image/png"/>
  <Override PartName="/ppt/media/image63.png" ContentType="image/png"/>
  <Override PartName="/ppt/media/image302.png" ContentType="image/png"/>
  <Override PartName="/ppt/media/image62.png" ContentType="image/png"/>
  <Override PartName="/ppt/media/image301.png" ContentType="image/png"/>
  <Override PartName="/ppt/media/image61.png" ContentType="image/png"/>
  <Override PartName="/ppt/media/image300.png" ContentType="image/png"/>
  <Override PartName="/ppt/media/image60.png" ContentType="image/png"/>
  <Override PartName="/ppt/media/image129.png" ContentType="image/png"/>
  <Override PartName="/ppt/media/image55.png" ContentType="image/png"/>
  <Override PartName="/ppt/media/image53.png" ContentType="image/png"/>
  <Override PartName="/ppt/media/image51.png" ContentType="image/png"/>
  <Override PartName="/ppt/media/image50.png" ContentType="image/png"/>
  <Override PartName="/ppt/media/image119.png" ContentType="image/png"/>
  <Override PartName="/ppt/media/image49.png" ContentType="image/png"/>
  <Override PartName="/ppt/media/image23.png" ContentType="image/png"/>
  <Override PartName="/ppt/media/image253.png" ContentType="image/png"/>
  <Override PartName="/ppt/media/image193.png" ContentType="image/png"/>
  <Override PartName="/ppt/media/image58.png" ContentType="image/png"/>
  <Override PartName="/ppt/media/image8.png" ContentType="image/png"/>
  <Override PartName="/ppt/media/image333.png" ContentType="image/png"/>
  <Override PartName="/ppt/media/image93.png" ContentType="image/png"/>
  <Override PartName="/ppt/media/image21.png" ContentType="image/png"/>
  <Override PartName="/ppt/media/image251.png" ContentType="image/png"/>
  <Override PartName="/ppt/media/image191.png" ContentType="image/png"/>
  <Override PartName="/ppt/media/image56.png" ContentType="image/png"/>
  <Override PartName="/ppt/media/image6.png" ContentType="image/png"/>
  <Override PartName="/ppt/media/image331.png" ContentType="image/png"/>
  <Override PartName="/ppt/media/image91.png" ContentType="image/png"/>
  <Override PartName="/ppt/media/image319.png" ContentType="image/png"/>
  <Override PartName="/ppt/media/image79.png" ContentType="image/png"/>
  <Override PartName="/ppt/media/image20.png" ContentType="image/png"/>
  <Override PartName="/ppt/media/image250.png" ContentType="image/png"/>
  <Override PartName="/ppt/media/image190.png" ContentType="image/png"/>
  <Override PartName="/ppt/media/image334.png" ContentType="image/png"/>
  <Override PartName="/ppt/media/image94.png" ContentType="image/png"/>
  <Override PartName="/ppt/media/image9.png" ContentType="image/png"/>
  <Override PartName="/ppt/media/image19.png" ContentType="image/png"/>
  <Override PartName="/ppt/media/image249.png" ContentType="image/png"/>
  <Override PartName="/ppt/media/image189.png" ContentType="image/png"/>
  <Override PartName="/ppt/media/image18.png" ContentType="image/png"/>
  <Override PartName="/ppt/media/image248.png" ContentType="image/png"/>
  <Override PartName="/ppt/media/image188.png" ContentType="image/png"/>
  <Override PartName="/ppt/media/image332.png" ContentType="image/png"/>
  <Override PartName="/ppt/media/image92.png" ContentType="image/png"/>
  <Override PartName="/ppt/media/image7.png" ContentType="image/png"/>
  <Override PartName="/ppt/media/image17.png" ContentType="image/png"/>
  <Override PartName="/ppt/media/image247.png" ContentType="image/png"/>
  <Override PartName="/ppt/media/image187.png" ContentType="image/png"/>
  <Override PartName="/ppt/media/image330.png" ContentType="image/png"/>
  <Override PartName="/ppt/media/image90.png" ContentType="image/png"/>
  <Override PartName="/ppt/media/image219.png" ContentType="image/png"/>
  <Override PartName="/ppt/media/image159.png" ContentType="image/png"/>
  <Override PartName="/ppt/media/image15.png" ContentType="image/png"/>
  <Override PartName="/ppt/media/image245.png" ContentType="image/png"/>
  <Override PartName="/ppt/media/image185.png" ContentType="image/png"/>
  <Override PartName="/ppt/media/image14.png" ContentType="image/png"/>
  <Override PartName="/ppt/media/image244.png" ContentType="image/png"/>
  <Override PartName="/ppt/media/image184.png" ContentType="image/png"/>
  <Override PartName="/ppt/media/image13.png" ContentType="image/png"/>
  <Override PartName="/ppt/media/image243.png" ContentType="image/png"/>
  <Override PartName="/ppt/media/image183.png" ContentType="image/png"/>
  <Override PartName="/ppt/media/image12.png" ContentType="image/png"/>
  <Override PartName="/ppt/media/image242.png" ContentType="image/png"/>
  <Override PartName="/ppt/media/image182.png" ContentType="image/png"/>
  <Override PartName="/ppt/media/image48.png" ContentType="image/png"/>
  <Override PartName="/ppt/media/image5.jpeg" ContentType="image/jpeg"/>
  <Override PartName="/ppt/media/image41.png" ContentType="image/png"/>
  <Override PartName="/ppt/media/image54.png" ContentType="image/png"/>
  <Override PartName="/ppt/media/image218.png" ContentType="image/png"/>
  <Override PartName="/ppt/media/image158.png" ContentType="image/png"/>
  <Override PartName="/ppt/media/image39.png" ContentType="image/png"/>
  <Override PartName="/ppt/media/image323.png" ContentType="image/png"/>
  <Override PartName="/ppt/media/image83.png" ContentType="image/png"/>
  <Override PartName="/ppt/media/image231.png" ContentType="image/png"/>
  <Override PartName="/ppt/media/image171.png" ContentType="image/png"/>
  <Override PartName="/ppt/media/image11.png" ContentType="image/png"/>
  <Override PartName="/ppt/media/image241.png" ContentType="image/png"/>
  <Override PartName="/ppt/media/image181.png" ContentType="image/png"/>
  <Override PartName="/ppt/media/image16.png" ContentType="image/png"/>
  <Override PartName="/ppt/media/image246.png" ContentType="image/png"/>
  <Override PartName="/ppt/media/image186.png" ContentType="image/png"/>
  <Override PartName="/ppt/media/image28.png" ContentType="image/png"/>
  <Override PartName="/ppt/media/image258.png" ContentType="image/png"/>
  <Override PartName="/ppt/media/image198.png" ContentType="image/png"/>
  <Override PartName="/ppt/media/image22.png" ContentType="image/png"/>
  <Override PartName="/ppt/media/image252.png" ContentType="image/png"/>
  <Override PartName="/ppt/media/image192.png" ContentType="image/png"/>
  <Override PartName="/ppt/media/image57.png" ContentType="image/png"/>
  <Override PartName="/ppt/media/image52.png" ContentType="image/png"/>
  <Override PartName="/ppt/media/image216.png" ContentType="image/png"/>
  <Override PartName="/ppt/media/image156.png" ContentType="image/png"/>
  <Override PartName="/ppt/media/image37.png" ContentType="image/png"/>
  <Override PartName="/ppt/media/image59.png" ContentType="image/png"/>
  <Override PartName="/ppt/media/image24.png" ContentType="image/png"/>
  <Override PartName="/ppt/media/image254.png" ContentType="image/png"/>
  <Override PartName="/ppt/media/image194.png" ContentType="image/png"/>
  <Override PartName="/ppt/media/image309.png" ContentType="image/png"/>
  <Override PartName="/ppt/media/image1.jpeg" ContentType="image/jpeg"/>
  <Override PartName="/ppt/media/image69.png" ContentType="image/png"/>
  <Override PartName="/ppt/media/image10.png" ContentType="image/png"/>
  <Override PartName="/ppt/media/image240.png" ContentType="image/png"/>
  <Override PartName="/ppt/media/image180.png" ContentType="image/png"/>
  <Override PartName="/ppt/media/image25.png" ContentType="image/png"/>
  <Override PartName="/ppt/media/image255.png" ContentType="image/png"/>
  <Override PartName="/ppt/media/image195.png" ContentType="image/png"/>
  <Override PartName="/ppt/media/image26.png" ContentType="image/png"/>
  <Override PartName="/ppt/media/image256.png" ContentType="image/png"/>
  <Override PartName="/ppt/media/image196.png" ContentType="image/png"/>
  <Override PartName="/ppt/media/image27.png" ContentType="image/png"/>
  <Override PartName="/ppt/media/image257.png" ContentType="image/png"/>
  <Override PartName="/ppt/media/image2.png" ContentType="image/png"/>
  <Override PartName="/ppt/media/image197.png" ContentType="image/png"/>
  <Override PartName="/ppt/media/image29.png" ContentType="image/png"/>
  <Override PartName="/ppt/media/image259.png" ContentType="image/png"/>
  <Override PartName="/ppt/media/image4.png" ContentType="image/png"/>
  <Override PartName="/ppt/media/image199.png" ContentType="image/png"/>
  <Override PartName="/ppt/media/image329.png" ContentType="image/png"/>
  <Override PartName="/ppt/media/image3.jpeg" ContentType="image/jpe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40.png" ContentType="image/png"/>
  <Override PartName="/ppt/media/image109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98.png" ContentType="image/png"/>
  <Override PartName="/ppt/media/image275.png" ContentType="image/png"/>
  <Override PartName="/ppt/media/image103.png" ContentType="image/png"/>
  <Override PartName="/ppt/media/image99.png" ContentType="image/png"/>
  <Override PartName="/ppt/media/image276.png" ContentType="image/png"/>
  <Override PartName="/ppt/media/image104.png" ContentType="image/png"/>
  <Override PartName="/ppt/media/image277.png" ContentType="image/png"/>
  <Override PartName="/ppt/media/image105.png" ContentType="image/png"/>
  <Override PartName="/ppt/media/image278.png" ContentType="image/png"/>
  <Override PartName="/ppt/media/image106.png" ContentType="image/png"/>
  <Override PartName="/ppt/media/image279.png" ContentType="image/png"/>
  <Override PartName="/ppt/media/image107.png" ContentType="image/png"/>
  <Override PartName="/ppt/media/image108.png" ContentType="image/png"/>
  <Override PartName="/ppt/media/image282.png" ContentType="image/png"/>
  <Override PartName="/ppt/media/image110.png" ContentType="image/png"/>
  <Override PartName="/ppt/media/image283.png" ContentType="image/png"/>
  <Override PartName="/ppt/media/image111.png" ContentType="image/png"/>
  <Override PartName="/ppt/media/image284.png" ContentType="image/png"/>
  <Override PartName="/ppt/media/image112.png" ContentType="image/png"/>
  <Override PartName="/ppt/media/image285.png" ContentType="image/png"/>
  <Override PartName="/ppt/media/image113.png" ContentType="image/png"/>
  <Override PartName="/ppt/media/image286.png" ContentType="image/png"/>
  <Override PartName="/ppt/media/image114.png" ContentType="image/png"/>
  <Override PartName="/ppt/media/image287.png" ContentType="image/png"/>
  <Override PartName="/ppt/media/image115.png" ContentType="image/png"/>
  <Override PartName="/ppt/media/image288.png" ContentType="image/png"/>
  <Override PartName="/ppt/media/image116.png" ContentType="image/png"/>
  <Override PartName="/ppt/media/image289.png" ContentType="image/png"/>
  <Override PartName="/ppt/media/image117.png" ContentType="image/png"/>
  <Override PartName="/ppt/media/image118.png" ContentType="image/png"/>
  <Override PartName="/ppt/media/image292.png" ContentType="image/png"/>
  <Override PartName="/ppt/media/image120.png" ContentType="image/png"/>
  <Override PartName="/ppt/media/image293.png" ContentType="image/png"/>
  <Override PartName="/ppt/media/image121.png" ContentType="image/png"/>
  <Override PartName="/ppt/media/image294.png" ContentType="image/png"/>
  <Override PartName="/ppt/media/image122.png" ContentType="image/png"/>
  <Override PartName="/ppt/media/image295.png" ContentType="image/png"/>
  <Override PartName="/ppt/media/image123.png" ContentType="image/png"/>
  <Override PartName="/ppt/media/image296.png" ContentType="image/png"/>
  <Override PartName="/ppt/media/image124.png" ContentType="image/png"/>
  <Override PartName="/ppt/media/image297.png" ContentType="image/png"/>
  <Override PartName="/ppt/media/image125.png" ContentType="image/png"/>
  <Override PartName="/ppt/media/image298.png" ContentType="image/png"/>
  <Override PartName="/ppt/media/image126.png" ContentType="image/png"/>
  <Override PartName="/ppt/media/image299.png" ContentType="image/png"/>
  <Override PartName="/ppt/media/image127.png" ContentType="image/png"/>
  <Override PartName="/ppt/media/image128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200.png" ContentType="image/png"/>
  <Override PartName="/ppt/media/image140.png" ContentType="image/png"/>
  <Override PartName="/ppt/media/image201.png" ContentType="image/png"/>
  <Override PartName="/ppt/media/image141.png" ContentType="image/png"/>
  <Override PartName="/ppt/media/image202.png" ContentType="image/png"/>
  <Override PartName="/ppt/media/image142.png" ContentType="image/png"/>
  <Override PartName="/ppt/media/image203.png" ContentType="image/png"/>
  <Override PartName="/ppt/media/image143.png" ContentType="image/png"/>
  <Override PartName="/ppt/media/image204.png" ContentType="image/png"/>
  <Override PartName="/ppt/media/image144.png" ContentType="image/png"/>
  <Override PartName="/ppt/media/image205.png" ContentType="image/png"/>
  <Override PartName="/ppt/media/image145.png" ContentType="image/png"/>
  <Override PartName="/ppt/media/image206.png" ContentType="image/png"/>
  <Override PartName="/ppt/media/image146.png" ContentType="image/png"/>
  <Override PartName="/ppt/media/image207.png" ContentType="image/png"/>
  <Override PartName="/ppt/media/image147.png" ContentType="image/png"/>
  <Override PartName="/ppt/media/image208.png" ContentType="image/png"/>
  <Override PartName="/ppt/media/image148.png" ContentType="image/png"/>
  <Override PartName="/ppt/media/image210.png" ContentType="image/png"/>
  <Override PartName="/ppt/media/image150.png" ContentType="image/png"/>
  <Override PartName="/ppt/media/image211.png" ContentType="image/png"/>
  <Override PartName="/ppt/media/image151.png" ContentType="image/png"/>
  <Override PartName="/ppt/media/image212.png" ContentType="image/png"/>
  <Override PartName="/ppt/media/image152.png" ContentType="image/png"/>
  <Override PartName="/ppt/media/image213.png" ContentType="image/png"/>
  <Override PartName="/ppt/media/image153.png" ContentType="image/png"/>
  <Override PartName="/ppt/media/image214.png" ContentType="image/png"/>
  <Override PartName="/ppt/media/image154.png" ContentType="image/png"/>
  <Override PartName="/ppt/media/image215.png" ContentType="image/png"/>
  <Override PartName="/ppt/media/image155.png" ContentType="image/png"/>
  <Override PartName="/ppt/media/image217.png" ContentType="image/png"/>
  <Override PartName="/ppt/media/image157.png" ContentType="image/png"/>
  <Override PartName="/ppt/media/image220.png" ContentType="image/png"/>
  <Override PartName="/ppt/media/image160.png" ContentType="image/png"/>
  <Override PartName="/ppt/media/image221.png" ContentType="image/png"/>
  <Override PartName="/ppt/media/image161.png" ContentType="image/png"/>
  <Override PartName="/ppt/media/image222.png" ContentType="image/png"/>
  <Override PartName="/ppt/media/image162.png" ContentType="image/png"/>
  <Override PartName="/ppt/media/image223.png" ContentType="image/png"/>
  <Override PartName="/ppt/media/image163.png" ContentType="image/png"/>
  <Override PartName="/ppt/media/image224.png" ContentType="image/png"/>
  <Override PartName="/ppt/media/image164.png" ContentType="image/png"/>
  <Override PartName="/ppt/media/image225.png" ContentType="image/png"/>
  <Override PartName="/ppt/media/image165.png" ContentType="image/png"/>
  <Override PartName="/ppt/media/image226.png" ContentType="image/png"/>
  <Override PartName="/ppt/media/image166.png" ContentType="image/png"/>
  <Override PartName="/ppt/media/image227.png" ContentType="image/png"/>
  <Override PartName="/ppt/media/image167.png" ContentType="image/png"/>
  <Override PartName="/ppt/media/image228.png" ContentType="image/png"/>
  <Override PartName="/ppt/media/image168.png" ContentType="image/png"/>
  <Override PartName="/ppt/media/image229.png" ContentType="image/png"/>
  <Override PartName="/ppt/media/image169.png" ContentType="image/png"/>
  <Override PartName="/ppt/media/image230.png" ContentType="image/png"/>
  <Override PartName="/ppt/media/image170.png" ContentType="image/png"/>
  <Override PartName="/ppt/media/image232.png" ContentType="image/png"/>
  <Override PartName="/ppt/media/image172.png" ContentType="image/png"/>
  <Override PartName="/ppt/media/image233.png" ContentType="image/png"/>
  <Override PartName="/ppt/media/image173.png" ContentType="image/png"/>
  <Override PartName="/ppt/media/image234.png" ContentType="image/png"/>
  <Override PartName="/ppt/media/image174.png" ContentType="image/png"/>
  <Override PartName="/ppt/media/image235.png" ContentType="image/png"/>
  <Override PartName="/ppt/media/image175.png" ContentType="image/png"/>
  <Override PartName="/ppt/media/image236.png" ContentType="image/png"/>
  <Override PartName="/ppt/media/image176.png" ContentType="image/png"/>
  <Override PartName="/ppt/media/image237.png" ContentType="image/png"/>
  <Override PartName="/ppt/media/image177.png" ContentType="image/png"/>
  <Override PartName="/ppt/media/image238.png" ContentType="image/png"/>
  <Override PartName="/ppt/media/image178.png" ContentType="image/png"/>
  <Override PartName="/ppt/media/image239.png" ContentType="image/png"/>
  <Override PartName="/ppt/media/image179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AB2D96C-3B3A-4B39-81D8-BDE04127AC0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5.xml"/><Relationship Id="rId4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3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44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845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BA618D6-FC51-4845-9CBF-D3572D44425D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4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84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19747D4-BC37-481A-8D27-AE961CE07F3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5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85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4E54DB5-8874-4696-963B-0B8CA692A0A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5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5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857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395A218-3CC7-4F8B-A33A-9A8F1E632C63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Presentation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>
            <a:sp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Insert a Picture Here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1600" spc="-1" strike="noStrike">
                <a:solidFill>
                  <a:srgbClr val="f27a44"/>
                </a:solid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" name="Picture 9" descr=""/>
          <p:cNvPicPr/>
          <p:nvPr/>
        </p:nvPicPr>
        <p:blipFill>
          <a:blip r:embed="rId3"/>
          <a:stretch/>
        </p:blipFill>
        <p:spPr>
          <a:xfrm>
            <a:off x="678600" y="249624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</a:pPr>
            <a:fld id="{27090B05-F09D-42A9-BD99-E9EB5F4B9785}" type="datetime1">
              <a:rPr b="0" lang="en-US" sz="1000" spc="-1" strike="noStrike">
                <a:solidFill>
                  <a:srgbClr val="ffffff"/>
                </a:solidFill>
                <a:latin typeface="Calibri"/>
              </a:rPr>
              <a:t>08/13/2019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E5EE07E-3B77-42D3-BAFA-C42C5E07B48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4" marL="15238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9" name="Picture 7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2960" y="4555800"/>
            <a:ext cx="10362960" cy="1217160"/>
          </a:xfrm>
          <a:prstGeom prst="rect">
            <a:avLst/>
          </a:prstGeom>
        </p:spPr>
        <p:txBody>
          <a:bodyPr lIns="36000" rIns="36000" tIns="36000" bIns="36000" anchor="b">
            <a:sp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912960" y="5754960"/>
            <a:ext cx="10362960" cy="4049640"/>
          </a:xfrm>
          <a:prstGeom prst="rect">
            <a:avLst/>
          </a:prstGeom>
        </p:spPr>
        <p:txBody>
          <a:bodyPr lIns="36000" rIns="36000" tIns="36000" bIns="36000">
            <a:sp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8" name="Picture 4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8.png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20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20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50.png"/><Relationship Id="rId16" Type="http://schemas.openxmlformats.org/officeDocument/2006/relationships/image" Target="../media/image251.png"/><Relationship Id="rId17" Type="http://schemas.openxmlformats.org/officeDocument/2006/relationships/image" Target="../media/image252.png"/><Relationship Id="rId18" Type="http://schemas.openxmlformats.org/officeDocument/2006/relationships/image" Target="../media/image253.png"/><Relationship Id="rId19" Type="http://schemas.openxmlformats.org/officeDocument/2006/relationships/image" Target="../media/image254.png"/><Relationship Id="rId20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5.png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20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4.png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Relationship Id="rId18" Type="http://schemas.openxmlformats.org/officeDocument/2006/relationships/image" Target="../media/image291.png"/><Relationship Id="rId19" Type="http://schemas.openxmlformats.org/officeDocument/2006/relationships/image" Target="../media/image292.png"/><Relationship Id="rId20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3.png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2.png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Knapsack_problem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5.png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ubset_sum_problem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21.png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Breadth-first_search" TargetMode="External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2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25.png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28.png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31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3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33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34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35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503520" y="665280"/>
            <a:ext cx="7991640" cy="108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 fontScale="64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Dynamic Programming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503520" y="1890360"/>
            <a:ext cx="7991640" cy="157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7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Solving Optimization Problems with Dynamic Programming Part 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760320" y="46011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4" name="TextShape 4"/>
          <p:cNvSpPr txBox="1"/>
          <p:nvPr/>
        </p:nvSpPr>
        <p:spPr>
          <a:xfrm>
            <a:off x="760320" y="507096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5" name="TextShape 5"/>
          <p:cNvSpPr txBox="1"/>
          <p:nvPr/>
        </p:nvSpPr>
        <p:spPr>
          <a:xfrm>
            <a:off x="760320" y="5576040"/>
            <a:ext cx="3187080" cy="363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</a:rPr>
              <a:t>Software University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6" name="TextShape 6"/>
          <p:cNvSpPr txBox="1"/>
          <p:nvPr/>
        </p:nvSpPr>
        <p:spPr>
          <a:xfrm>
            <a:off x="760320" y="5917320"/>
            <a:ext cx="3187080" cy="3308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821880" y="3310200"/>
            <a:ext cx="2175120" cy="760680"/>
          </a:xfrm>
          <a:prstGeom prst="roundRect">
            <a:avLst>
              <a:gd name="adj" fmla="val 3940"/>
            </a:avLst>
          </a:prstGeom>
          <a:blipFill rotWithShape="0">
            <a:blip r:embed="rId2"/>
            <a:stretch>
              <a:fillRect/>
            </a:stretch>
          </a:blipFill>
          <a:ln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Picture 18" descr=""/>
          <p:cNvPicPr/>
          <p:nvPr/>
        </p:nvPicPr>
        <p:blipFill>
          <a:blip r:embed="rId3"/>
          <a:stretch/>
        </p:blipFill>
        <p:spPr>
          <a:xfrm flipH="1">
            <a:off x="3884760" y="3870720"/>
            <a:ext cx="2133360" cy="2341080"/>
          </a:xfrm>
          <a:prstGeom prst="rect">
            <a:avLst/>
          </a:prstGeom>
          <a:ln>
            <a:noFill/>
          </a:ln>
        </p:spPr>
      </p:pic>
      <p:sp>
        <p:nvSpPr>
          <p:cNvPr id="139" name="CustomShape 8"/>
          <p:cNvSpPr/>
          <p:nvPr/>
        </p:nvSpPr>
        <p:spPr>
          <a:xfrm rot="576000">
            <a:off x="5687280" y="4006080"/>
            <a:ext cx="66312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efefd"/>
                </a:solidFill>
                <a:latin typeface="Calibri"/>
              </a:rPr>
              <a:t>DP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0" name="Picture 13" descr=""/>
          <p:cNvPicPr/>
          <p:nvPr/>
        </p:nvPicPr>
        <p:blipFill>
          <a:blip r:embed="rId4"/>
          <a:stretch/>
        </p:blipFill>
        <p:spPr>
          <a:xfrm>
            <a:off x="8075520" y="3911760"/>
            <a:ext cx="1828440" cy="218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FAAD59D-0A50-4574-9054-941A1B74A10A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29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230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231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232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37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8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239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240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41" name="CustomShape 8"/>
          <p:cNvSpPr/>
          <p:nvPr/>
        </p:nvSpPr>
        <p:spPr>
          <a:xfrm>
            <a:off x="8948880" y="350532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 =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519840" y="4350600"/>
            <a:ext cx="3486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 =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11"/>
          <p:cNvSpPr/>
          <p:nvPr/>
        </p:nvSpPr>
        <p:spPr>
          <a:xfrm>
            <a:off x="8948880" y="422496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13"/>
          <p:cNvSpPr/>
          <p:nvPr/>
        </p:nvSpPr>
        <p:spPr>
          <a:xfrm>
            <a:off x="3503520" y="4814280"/>
            <a:ext cx="2495880" cy="457560"/>
          </a:xfrm>
          <a:prstGeom prst="wedgeRoundRectCallout">
            <a:avLst>
              <a:gd name="adj1" fmla="val -62941"/>
              <a:gd name="adj2" fmla="val -2126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Weight &gt; Capacity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1229EE6-86AF-41E9-9072-E95ACA538931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49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250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251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252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53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57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58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259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260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61" name="CustomShape 8"/>
          <p:cNvSpPr/>
          <p:nvPr/>
        </p:nvSpPr>
        <p:spPr>
          <a:xfrm>
            <a:off x="9507240" y="352440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CustomShape 11"/>
          <p:cNvSpPr/>
          <p:nvPr/>
        </p:nvSpPr>
        <p:spPr>
          <a:xfrm>
            <a:off x="9507240" y="422496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CustomShape 13"/>
          <p:cNvSpPr/>
          <p:nvPr/>
        </p:nvSpPr>
        <p:spPr>
          <a:xfrm>
            <a:off x="8386920" y="351576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7" name="Graphic 28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43BE22E-B3AA-448E-82EB-72303B7B8821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70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271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272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273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78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79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280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281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82" name="CustomShape 8"/>
          <p:cNvSpPr/>
          <p:nvPr/>
        </p:nvSpPr>
        <p:spPr>
          <a:xfrm>
            <a:off x="10069200" y="352440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CustomShape 11"/>
          <p:cNvSpPr/>
          <p:nvPr/>
        </p:nvSpPr>
        <p:spPr>
          <a:xfrm>
            <a:off x="10069200" y="422496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CustomShape 13"/>
          <p:cNvSpPr/>
          <p:nvPr/>
        </p:nvSpPr>
        <p:spPr>
          <a:xfrm>
            <a:off x="8945640" y="351576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8" name="Graphic 25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289" name="Graphic 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2FB7263-920F-4631-BBEF-5B1063F6F71C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92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293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294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295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96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7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00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01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302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303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304" name="CustomShape 8"/>
          <p:cNvSpPr/>
          <p:nvPr/>
        </p:nvSpPr>
        <p:spPr>
          <a:xfrm>
            <a:off x="10630080" y="352440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11"/>
          <p:cNvSpPr/>
          <p:nvPr/>
        </p:nvSpPr>
        <p:spPr>
          <a:xfrm>
            <a:off x="10630080" y="422496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9" name="CustomShape 13"/>
          <p:cNvSpPr/>
          <p:nvPr/>
        </p:nvSpPr>
        <p:spPr>
          <a:xfrm>
            <a:off x="9506520" y="351576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0" name="Graphic 25" descr=""/>
          <p:cNvPicPr/>
          <p:nvPr/>
        </p:nvPicPr>
        <p:blipFill>
          <a:blip r:embed="rId8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11" name="Graphic 28" descr=""/>
          <p:cNvPicPr/>
          <p:nvPr/>
        </p:nvPicPr>
        <p:blipFill>
          <a:blip r:embed="rId9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5A33AE3-4F73-4EA2-ADAD-B7A96DE04998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14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315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316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317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318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20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21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22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23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324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325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326" name="CustomShape 8"/>
          <p:cNvSpPr/>
          <p:nvPr/>
        </p:nvSpPr>
        <p:spPr>
          <a:xfrm>
            <a:off x="8946720" y="422496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8946720" y="493236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1" name="Graphic 25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332" name="Graphic 28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33" name="Graphic 30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34" name="Graphic 31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70080" cy="370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095E4D9-7EA0-41DC-8D9B-9D44F53B4F7D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37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338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339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340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43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44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45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46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347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348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349" name="CustomShape 8"/>
          <p:cNvSpPr/>
          <p:nvPr/>
        </p:nvSpPr>
        <p:spPr>
          <a:xfrm>
            <a:off x="9506160" y="422496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2" name="CustomShape 11"/>
          <p:cNvSpPr/>
          <p:nvPr/>
        </p:nvSpPr>
        <p:spPr>
          <a:xfrm>
            <a:off x="9506160" y="493236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4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355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56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57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58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2160" cy="362160"/>
          </a:xfrm>
          <a:prstGeom prst="rect">
            <a:avLst/>
          </a:prstGeom>
          <a:ln>
            <a:noFill/>
          </a:ln>
        </p:spPr>
      </p:pic>
      <p:sp>
        <p:nvSpPr>
          <p:cNvPr id="359" name="CustomShape 13"/>
          <p:cNvSpPr/>
          <p:nvPr/>
        </p:nvSpPr>
        <p:spPr>
          <a:xfrm>
            <a:off x="8388000" y="421884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C47F0C7-53CA-4F23-962A-7D877F79144B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62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363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364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365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366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69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70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71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372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373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374" name="CustomShape 8"/>
          <p:cNvSpPr/>
          <p:nvPr/>
        </p:nvSpPr>
        <p:spPr>
          <a:xfrm>
            <a:off x="10066320" y="422496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11"/>
          <p:cNvSpPr/>
          <p:nvPr/>
        </p:nvSpPr>
        <p:spPr>
          <a:xfrm>
            <a:off x="10066320" y="493236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9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380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81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82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83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2160" cy="362160"/>
          </a:xfrm>
          <a:prstGeom prst="rect">
            <a:avLst/>
          </a:prstGeom>
          <a:ln>
            <a:noFill/>
          </a:ln>
        </p:spPr>
      </p:pic>
      <p:sp>
        <p:nvSpPr>
          <p:cNvPr id="384" name="CustomShape 13"/>
          <p:cNvSpPr/>
          <p:nvPr/>
        </p:nvSpPr>
        <p:spPr>
          <a:xfrm>
            <a:off x="8948160" y="421884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5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2160" cy="362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BFB0225-32E9-48D9-9677-AFCF10375B7B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88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389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390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391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392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5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96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7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398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399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400" name="CustomShape 8"/>
          <p:cNvSpPr/>
          <p:nvPr/>
        </p:nvSpPr>
        <p:spPr>
          <a:xfrm>
            <a:off x="10641600" y="422496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2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CustomShape 11"/>
          <p:cNvSpPr/>
          <p:nvPr/>
        </p:nvSpPr>
        <p:spPr>
          <a:xfrm>
            <a:off x="10641600" y="493236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5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06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07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08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09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2160" cy="362160"/>
          </a:xfrm>
          <a:prstGeom prst="rect">
            <a:avLst/>
          </a:prstGeom>
          <a:ln>
            <a:noFill/>
          </a:ln>
        </p:spPr>
      </p:pic>
      <p:sp>
        <p:nvSpPr>
          <p:cNvPr id="410" name="CustomShape 13"/>
          <p:cNvSpPr/>
          <p:nvPr/>
        </p:nvSpPr>
        <p:spPr>
          <a:xfrm>
            <a:off x="9523440" y="421884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12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2160" cy="362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5F9C714-712E-4AE5-AD51-A665FD05DE54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15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416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417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418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419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20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21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22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423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24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425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426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427" name="CustomShape 8"/>
          <p:cNvSpPr/>
          <p:nvPr/>
        </p:nvSpPr>
        <p:spPr>
          <a:xfrm>
            <a:off x="8953200" y="493200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0" name="CustomShape 11"/>
          <p:cNvSpPr/>
          <p:nvPr/>
        </p:nvSpPr>
        <p:spPr>
          <a:xfrm>
            <a:off x="8953200" y="563940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2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33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34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35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36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2160" cy="362160"/>
          </a:xfrm>
          <a:prstGeom prst="rect">
            <a:avLst/>
          </a:prstGeom>
          <a:ln>
            <a:noFill/>
          </a:ln>
        </p:spPr>
      </p:pic>
      <p:sp>
        <p:nvSpPr>
          <p:cNvPr id="437" name="CustomShape 13"/>
          <p:cNvSpPr/>
          <p:nvPr/>
        </p:nvSpPr>
        <p:spPr>
          <a:xfrm>
            <a:off x="8379360" y="492732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39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40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70080" cy="370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1052F08-79D5-453E-911B-9889F2157206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43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444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445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446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447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48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49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50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451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52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453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454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455" name="CustomShape 8"/>
          <p:cNvSpPr/>
          <p:nvPr/>
        </p:nvSpPr>
        <p:spPr>
          <a:xfrm>
            <a:off x="9504720" y="493200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CustomShape 11"/>
          <p:cNvSpPr/>
          <p:nvPr/>
        </p:nvSpPr>
        <p:spPr>
          <a:xfrm>
            <a:off x="9504720" y="563940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0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61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62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63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64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2160" cy="362160"/>
          </a:xfrm>
          <a:prstGeom prst="rect">
            <a:avLst/>
          </a:prstGeom>
          <a:ln>
            <a:noFill/>
          </a:ln>
        </p:spPr>
      </p:pic>
      <p:sp>
        <p:nvSpPr>
          <p:cNvPr id="465" name="CustomShape 13"/>
          <p:cNvSpPr/>
          <p:nvPr/>
        </p:nvSpPr>
        <p:spPr>
          <a:xfrm>
            <a:off x="8931240" y="492732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6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67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68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69" name="Graphic 35" descr=""/>
          <p:cNvPicPr/>
          <p:nvPr/>
        </p:nvPicPr>
        <p:blipFill>
          <a:blip r:embed="rId16"/>
          <a:stretch/>
        </p:blipFill>
        <p:spPr>
          <a:xfrm>
            <a:off x="9122400" y="5884920"/>
            <a:ext cx="370080" cy="370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336A0CF-FD8D-4D41-82DC-745A84DFF5C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3" name="Section Zoom 3" descr=""/>
          <p:cNvPicPr/>
          <p:nvPr/>
        </p:nvPicPr>
        <p:blipFill>
          <a:blip r:embed="rId1"/>
          <a:stretch/>
        </p:blipFill>
        <p:spPr>
          <a:xfrm>
            <a:off x="956520" y="1447920"/>
            <a:ext cx="4147200" cy="233316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44" name="Section Zoom 5" descr=""/>
          <p:cNvPicPr/>
          <p:nvPr/>
        </p:nvPicPr>
        <p:blipFill>
          <a:blip r:embed="rId2"/>
          <a:stretch/>
        </p:blipFill>
        <p:spPr>
          <a:xfrm>
            <a:off x="6932520" y="1447920"/>
            <a:ext cx="4147200" cy="233316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45" name="Section Zoom 7" descr=""/>
          <p:cNvPicPr/>
          <p:nvPr/>
        </p:nvPicPr>
        <p:blipFill>
          <a:blip r:embed="rId3"/>
          <a:stretch/>
        </p:blipFill>
        <p:spPr>
          <a:xfrm>
            <a:off x="3960720" y="4078080"/>
            <a:ext cx="4147200" cy="233316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33772BB-23A8-42E2-91CD-8F9EDB886448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72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473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474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475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476" name="CustomShape 3"/>
          <p:cNvSpPr/>
          <p:nvPr/>
        </p:nvSpPr>
        <p:spPr>
          <a:xfrm>
            <a:off x="630000" y="2325240"/>
            <a:ext cx="11487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7" name="CustomShape 4"/>
          <p:cNvSpPr/>
          <p:nvPr/>
        </p:nvSpPr>
        <p:spPr>
          <a:xfrm>
            <a:off x="2016360" y="2325240"/>
            <a:ext cx="11487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3399480" y="2330280"/>
            <a:ext cx="11487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9" name="CustomShape 6"/>
          <p:cNvSpPr/>
          <p:nvPr/>
        </p:nvSpPr>
        <p:spPr>
          <a:xfrm>
            <a:off x="8697600" y="1665000"/>
            <a:ext cx="26150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480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81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482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483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484" name="CustomShape 8"/>
          <p:cNvSpPr/>
          <p:nvPr/>
        </p:nvSpPr>
        <p:spPr>
          <a:xfrm>
            <a:off x="10074600" y="493200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9"/>
          <p:cNvSpPr/>
          <p:nvPr/>
        </p:nvSpPr>
        <p:spPr>
          <a:xfrm>
            <a:off x="316800" y="3429000"/>
            <a:ext cx="39315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6" name="CustomShape 10"/>
          <p:cNvSpPr/>
          <p:nvPr/>
        </p:nvSpPr>
        <p:spPr>
          <a:xfrm>
            <a:off x="162720" y="4350600"/>
            <a:ext cx="59767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20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7" name="CustomShape 11"/>
          <p:cNvSpPr/>
          <p:nvPr/>
        </p:nvSpPr>
        <p:spPr>
          <a:xfrm>
            <a:off x="10074600" y="563940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12"/>
          <p:cNvSpPr/>
          <p:nvPr/>
        </p:nvSpPr>
        <p:spPr>
          <a:xfrm>
            <a:off x="376200" y="5275440"/>
            <a:ext cx="54478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20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20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20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20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89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90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91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92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93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2160" cy="362160"/>
          </a:xfrm>
          <a:prstGeom prst="rect">
            <a:avLst/>
          </a:prstGeom>
          <a:ln>
            <a:noFill/>
          </a:ln>
        </p:spPr>
      </p:pic>
      <p:sp>
        <p:nvSpPr>
          <p:cNvPr id="494" name="CustomShape 13"/>
          <p:cNvSpPr/>
          <p:nvPr/>
        </p:nvSpPr>
        <p:spPr>
          <a:xfrm>
            <a:off x="9500760" y="492732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5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96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497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98" name="Graphic 35" descr=""/>
          <p:cNvPicPr/>
          <p:nvPr/>
        </p:nvPicPr>
        <p:blipFill>
          <a:blip r:embed="rId16"/>
          <a:stretch/>
        </p:blipFill>
        <p:spPr>
          <a:xfrm>
            <a:off x="9122400" y="588492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99" name="Graphic 36" descr=""/>
          <p:cNvPicPr/>
          <p:nvPr/>
        </p:nvPicPr>
        <p:blipFill>
          <a:blip r:embed="rId17"/>
          <a:stretch/>
        </p:blipFill>
        <p:spPr>
          <a:xfrm>
            <a:off x="9687240" y="5934600"/>
            <a:ext cx="362160" cy="362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B57DA0D-6E5C-4BE9-B6F7-6EDFC8697FA0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02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503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504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505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506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08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09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510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11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512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513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514" name="CustomShape 8"/>
          <p:cNvSpPr/>
          <p:nvPr/>
        </p:nvSpPr>
        <p:spPr>
          <a:xfrm>
            <a:off x="10625400" y="493200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6" name="CustomShape 10"/>
          <p:cNvSpPr/>
          <p:nvPr/>
        </p:nvSpPr>
        <p:spPr>
          <a:xfrm>
            <a:off x="4514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CustomShape 11"/>
          <p:cNvSpPr/>
          <p:nvPr/>
        </p:nvSpPr>
        <p:spPr>
          <a:xfrm>
            <a:off x="10625400" y="563940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12"/>
          <p:cNvSpPr/>
          <p:nvPr/>
        </p:nvSpPr>
        <p:spPr>
          <a:xfrm>
            <a:off x="63972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9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20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21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22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23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2160" cy="362160"/>
          </a:xfrm>
          <a:prstGeom prst="rect">
            <a:avLst/>
          </a:prstGeom>
          <a:ln>
            <a:noFill/>
          </a:ln>
        </p:spPr>
      </p:pic>
      <p:sp>
        <p:nvSpPr>
          <p:cNvPr id="524" name="CustomShape 13"/>
          <p:cNvSpPr/>
          <p:nvPr/>
        </p:nvSpPr>
        <p:spPr>
          <a:xfrm>
            <a:off x="10051560" y="4927320"/>
            <a:ext cx="497880" cy="497880"/>
          </a:xfrm>
          <a:prstGeom prst="ellipse">
            <a:avLst/>
          </a:prstGeom>
          <a:noFill/>
          <a:ln w="3168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5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26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27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28" name="Graphic 35" descr=""/>
          <p:cNvPicPr/>
          <p:nvPr/>
        </p:nvPicPr>
        <p:blipFill>
          <a:blip r:embed="rId16"/>
          <a:stretch/>
        </p:blipFill>
        <p:spPr>
          <a:xfrm>
            <a:off x="9122400" y="588492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29" name="Graphic 36" descr=""/>
          <p:cNvPicPr/>
          <p:nvPr/>
        </p:nvPicPr>
        <p:blipFill>
          <a:blip r:embed="rId17"/>
          <a:stretch/>
        </p:blipFill>
        <p:spPr>
          <a:xfrm>
            <a:off x="9687240" y="59346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30" name="Graphic 37" descr=""/>
          <p:cNvPicPr/>
          <p:nvPr/>
        </p:nvPicPr>
        <p:blipFill>
          <a:blip r:embed="rId18"/>
          <a:stretch/>
        </p:blipFill>
        <p:spPr>
          <a:xfrm>
            <a:off x="10230840" y="5880600"/>
            <a:ext cx="370080" cy="370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1A25BA8-C976-44BF-AB18-F975547D63E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33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534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535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536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537" name="CustomShape 3"/>
          <p:cNvSpPr/>
          <p:nvPr/>
        </p:nvSpPr>
        <p:spPr>
          <a:xfrm>
            <a:off x="508320" y="232524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1894680" y="232524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9" name="CustomShape 5"/>
          <p:cNvSpPr/>
          <p:nvPr/>
        </p:nvSpPr>
        <p:spPr>
          <a:xfrm>
            <a:off x="3277800" y="233028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0" name="CustomShape 6"/>
          <p:cNvSpPr/>
          <p:nvPr/>
        </p:nvSpPr>
        <p:spPr>
          <a:xfrm>
            <a:off x="8498880" y="166500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541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42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543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544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pic>
        <p:nvPicPr>
          <p:cNvPr id="545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46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47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48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49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50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51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52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53" name="Graphic 35" descr=""/>
          <p:cNvPicPr/>
          <p:nvPr/>
        </p:nvPicPr>
        <p:blipFill>
          <a:blip r:embed="rId16"/>
          <a:stretch/>
        </p:blipFill>
        <p:spPr>
          <a:xfrm>
            <a:off x="9122400" y="588492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54" name="Graphic 36" descr=""/>
          <p:cNvPicPr/>
          <p:nvPr/>
        </p:nvPicPr>
        <p:blipFill>
          <a:blip r:embed="rId17"/>
          <a:stretch/>
        </p:blipFill>
        <p:spPr>
          <a:xfrm>
            <a:off x="9687240" y="59346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55" name="Graphic 37" descr=""/>
          <p:cNvPicPr/>
          <p:nvPr/>
        </p:nvPicPr>
        <p:blipFill>
          <a:blip r:embed="rId18"/>
          <a:stretch/>
        </p:blipFill>
        <p:spPr>
          <a:xfrm>
            <a:off x="10230840" y="588060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56" name="Graphic 38" descr=""/>
          <p:cNvPicPr/>
          <p:nvPr/>
        </p:nvPicPr>
        <p:blipFill>
          <a:blip r:embed="rId19"/>
          <a:stretch/>
        </p:blipFill>
        <p:spPr>
          <a:xfrm>
            <a:off x="10830240" y="588492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557" name="CustomShape 8"/>
          <p:cNvSpPr/>
          <p:nvPr/>
        </p:nvSpPr>
        <p:spPr>
          <a:xfrm>
            <a:off x="407160" y="3499200"/>
            <a:ext cx="2540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8" name="CustomShape 9"/>
          <p:cNvSpPr/>
          <p:nvPr/>
        </p:nvSpPr>
        <p:spPr>
          <a:xfrm>
            <a:off x="10672920" y="5631480"/>
            <a:ext cx="497880" cy="497880"/>
          </a:xfrm>
          <a:prstGeom prst="ellipse">
            <a:avLst/>
          </a:prstGeom>
          <a:noFill/>
          <a:ln w="316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90AF39B-349B-4612-88F5-DC8A4DC7C4F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6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61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562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563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564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565" name="CustomShape 3"/>
          <p:cNvSpPr/>
          <p:nvPr/>
        </p:nvSpPr>
        <p:spPr>
          <a:xfrm>
            <a:off x="50832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66" name="CustomShape 4"/>
          <p:cNvSpPr/>
          <p:nvPr/>
        </p:nvSpPr>
        <p:spPr>
          <a:xfrm>
            <a:off x="189468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67" name="CustomShape 5"/>
          <p:cNvSpPr/>
          <p:nvPr/>
        </p:nvSpPr>
        <p:spPr>
          <a:xfrm>
            <a:off x="3277800" y="233028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68" name="CustomShape 6"/>
          <p:cNvSpPr/>
          <p:nvPr/>
        </p:nvSpPr>
        <p:spPr>
          <a:xfrm>
            <a:off x="8498880" y="166500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569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70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571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572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pic>
        <p:nvPicPr>
          <p:cNvPr id="573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74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75" name="Graphic 28" descr=""/>
          <p:cNvPicPr/>
          <p:nvPr/>
        </p:nvPicPr>
        <p:blipFill>
          <a:blip r:embed="rId10"/>
          <a:stretch/>
        </p:blipFill>
        <p:spPr>
          <a:xfrm>
            <a:off x="1016172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76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77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78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79" name="Graphic 33" descr=""/>
          <p:cNvPicPr/>
          <p:nvPr/>
        </p:nvPicPr>
        <p:blipFill>
          <a:blip r:embed="rId14"/>
          <a:stretch/>
        </p:blipFill>
        <p:spPr>
          <a:xfrm>
            <a:off x="10121040" y="50353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80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81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82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583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584" name="Graphic 38" descr=""/>
          <p:cNvPicPr/>
          <p:nvPr/>
        </p:nvPicPr>
        <p:blipFill>
          <a:blip r:embed="rId19"/>
          <a:stretch/>
        </p:blipFill>
        <p:spPr>
          <a:xfrm>
            <a:off x="10737000" y="569556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585" name="CustomShape 8"/>
          <p:cNvSpPr/>
          <p:nvPr/>
        </p:nvSpPr>
        <p:spPr>
          <a:xfrm>
            <a:off x="407160" y="3499200"/>
            <a:ext cx="2540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6" name="CustomShape 9"/>
          <p:cNvSpPr/>
          <p:nvPr/>
        </p:nvSpPr>
        <p:spPr>
          <a:xfrm>
            <a:off x="10672920" y="5631480"/>
            <a:ext cx="497880" cy="497880"/>
          </a:xfrm>
          <a:prstGeom prst="ellipse">
            <a:avLst/>
          </a:prstGeom>
          <a:noFill/>
          <a:ln w="316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87E6701-7CFF-4BA2-A63F-E04ECC589D1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8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89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590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591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592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593" name="CustomShape 3"/>
          <p:cNvSpPr/>
          <p:nvPr/>
        </p:nvSpPr>
        <p:spPr>
          <a:xfrm>
            <a:off x="50832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4" name="CustomShape 4"/>
          <p:cNvSpPr/>
          <p:nvPr/>
        </p:nvSpPr>
        <p:spPr>
          <a:xfrm>
            <a:off x="189468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5" name="CustomShape 5"/>
          <p:cNvSpPr/>
          <p:nvPr/>
        </p:nvSpPr>
        <p:spPr>
          <a:xfrm>
            <a:off x="3277800" y="233028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6" name="CustomShape 6"/>
          <p:cNvSpPr/>
          <p:nvPr/>
        </p:nvSpPr>
        <p:spPr>
          <a:xfrm>
            <a:off x="8498880" y="166500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597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98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599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600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pic>
        <p:nvPicPr>
          <p:cNvPr id="601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02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03" name="Graphic 28" descr=""/>
          <p:cNvPicPr/>
          <p:nvPr/>
        </p:nvPicPr>
        <p:blipFill>
          <a:blip r:embed="rId10"/>
          <a:stretch/>
        </p:blipFill>
        <p:spPr>
          <a:xfrm>
            <a:off x="1016172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04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05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06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07" name="Graphic 33" descr=""/>
          <p:cNvPicPr/>
          <p:nvPr/>
        </p:nvPicPr>
        <p:blipFill>
          <a:blip r:embed="rId14"/>
          <a:stretch/>
        </p:blipFill>
        <p:spPr>
          <a:xfrm>
            <a:off x="10121040" y="50353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08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09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10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11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12" name="Graphic 38" descr=""/>
          <p:cNvPicPr/>
          <p:nvPr/>
        </p:nvPicPr>
        <p:blipFill>
          <a:blip r:embed="rId19"/>
          <a:stretch/>
        </p:blipFill>
        <p:spPr>
          <a:xfrm>
            <a:off x="6231240" y="5631480"/>
            <a:ext cx="657000" cy="657000"/>
          </a:xfrm>
          <a:prstGeom prst="rect">
            <a:avLst/>
          </a:prstGeom>
          <a:ln>
            <a:noFill/>
          </a:ln>
        </p:spPr>
      </p:pic>
      <p:sp>
        <p:nvSpPr>
          <p:cNvPr id="613" name="CustomShape 8"/>
          <p:cNvSpPr/>
          <p:nvPr/>
        </p:nvSpPr>
        <p:spPr>
          <a:xfrm>
            <a:off x="407160" y="3499200"/>
            <a:ext cx="2540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4" name="CustomShape 9"/>
          <p:cNvSpPr/>
          <p:nvPr/>
        </p:nvSpPr>
        <p:spPr>
          <a:xfrm>
            <a:off x="10672920" y="5631480"/>
            <a:ext cx="497880" cy="497880"/>
          </a:xfrm>
          <a:prstGeom prst="ellipse">
            <a:avLst/>
          </a:prstGeom>
          <a:noFill/>
          <a:ln w="316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16BE586-75A4-4941-8326-1515BFF6871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1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17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618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619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620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621" name="CustomShape 3"/>
          <p:cNvSpPr/>
          <p:nvPr/>
        </p:nvSpPr>
        <p:spPr>
          <a:xfrm>
            <a:off x="50832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189468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3" name="CustomShape 5"/>
          <p:cNvSpPr/>
          <p:nvPr/>
        </p:nvSpPr>
        <p:spPr>
          <a:xfrm>
            <a:off x="3277800" y="233028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4" name="CustomShape 6"/>
          <p:cNvSpPr/>
          <p:nvPr/>
        </p:nvSpPr>
        <p:spPr>
          <a:xfrm>
            <a:off x="8498880" y="166500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625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26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627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628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pic>
        <p:nvPicPr>
          <p:cNvPr id="629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30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31" name="Graphic 28" descr=""/>
          <p:cNvPicPr/>
          <p:nvPr/>
        </p:nvPicPr>
        <p:blipFill>
          <a:blip r:embed="rId10"/>
          <a:stretch/>
        </p:blipFill>
        <p:spPr>
          <a:xfrm>
            <a:off x="1016172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32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33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34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35" name="Graphic 33" descr=""/>
          <p:cNvPicPr/>
          <p:nvPr/>
        </p:nvPicPr>
        <p:blipFill>
          <a:blip r:embed="rId14"/>
          <a:stretch/>
        </p:blipFill>
        <p:spPr>
          <a:xfrm>
            <a:off x="10121040" y="50353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36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37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38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39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40" name="Graphic 38" descr=""/>
          <p:cNvPicPr/>
          <p:nvPr/>
        </p:nvPicPr>
        <p:blipFill>
          <a:blip r:embed="rId19"/>
          <a:stretch/>
        </p:blipFill>
        <p:spPr>
          <a:xfrm>
            <a:off x="6231240" y="5631480"/>
            <a:ext cx="657000" cy="657000"/>
          </a:xfrm>
          <a:prstGeom prst="rect">
            <a:avLst/>
          </a:prstGeom>
          <a:ln>
            <a:noFill/>
          </a:ln>
        </p:spPr>
      </p:pic>
      <p:sp>
        <p:nvSpPr>
          <p:cNvPr id="641" name="CustomShape 8"/>
          <p:cNvSpPr/>
          <p:nvPr/>
        </p:nvSpPr>
        <p:spPr>
          <a:xfrm>
            <a:off x="407160" y="3499200"/>
            <a:ext cx="2540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2" name="CustomShape 9"/>
          <p:cNvSpPr/>
          <p:nvPr/>
        </p:nvSpPr>
        <p:spPr>
          <a:xfrm>
            <a:off x="10051200" y="4940280"/>
            <a:ext cx="497880" cy="497880"/>
          </a:xfrm>
          <a:prstGeom prst="ellipse">
            <a:avLst/>
          </a:prstGeom>
          <a:noFill/>
          <a:ln w="316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2933E80-DB1F-4974-8752-4D0B18479A3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4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45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646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647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648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649" name="CustomShape 3"/>
          <p:cNvSpPr/>
          <p:nvPr/>
        </p:nvSpPr>
        <p:spPr>
          <a:xfrm>
            <a:off x="50832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0" name="CustomShape 4"/>
          <p:cNvSpPr/>
          <p:nvPr/>
        </p:nvSpPr>
        <p:spPr>
          <a:xfrm>
            <a:off x="189468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1" name="CustomShape 5"/>
          <p:cNvSpPr/>
          <p:nvPr/>
        </p:nvSpPr>
        <p:spPr>
          <a:xfrm>
            <a:off x="3277800" y="233028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2" name="CustomShape 6"/>
          <p:cNvSpPr/>
          <p:nvPr/>
        </p:nvSpPr>
        <p:spPr>
          <a:xfrm>
            <a:off x="8498880" y="166500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653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54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655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656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pic>
        <p:nvPicPr>
          <p:cNvPr id="657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58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59" name="Graphic 28" descr=""/>
          <p:cNvPicPr/>
          <p:nvPr/>
        </p:nvPicPr>
        <p:blipFill>
          <a:blip r:embed="rId10"/>
          <a:stretch/>
        </p:blipFill>
        <p:spPr>
          <a:xfrm>
            <a:off x="1016172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60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61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62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63" name="Graphic 33" descr=""/>
          <p:cNvPicPr/>
          <p:nvPr/>
        </p:nvPicPr>
        <p:blipFill>
          <a:blip r:embed="rId14"/>
          <a:stretch/>
        </p:blipFill>
        <p:spPr>
          <a:xfrm>
            <a:off x="6231240" y="4853880"/>
            <a:ext cx="585000" cy="585000"/>
          </a:xfrm>
          <a:prstGeom prst="rect">
            <a:avLst/>
          </a:prstGeom>
          <a:ln>
            <a:noFill/>
          </a:ln>
        </p:spPr>
      </p:pic>
      <p:pic>
        <p:nvPicPr>
          <p:cNvPr id="664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65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66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67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68" name="Graphic 38" descr=""/>
          <p:cNvPicPr/>
          <p:nvPr/>
        </p:nvPicPr>
        <p:blipFill>
          <a:blip r:embed="rId19"/>
          <a:stretch/>
        </p:blipFill>
        <p:spPr>
          <a:xfrm>
            <a:off x="6231240" y="5631480"/>
            <a:ext cx="657000" cy="657000"/>
          </a:xfrm>
          <a:prstGeom prst="rect">
            <a:avLst/>
          </a:prstGeom>
          <a:ln>
            <a:noFill/>
          </a:ln>
        </p:spPr>
      </p:pic>
      <p:sp>
        <p:nvSpPr>
          <p:cNvPr id="669" name="CustomShape 8"/>
          <p:cNvSpPr/>
          <p:nvPr/>
        </p:nvSpPr>
        <p:spPr>
          <a:xfrm>
            <a:off x="407160" y="3499200"/>
            <a:ext cx="2540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0" name="CustomShape 9"/>
          <p:cNvSpPr/>
          <p:nvPr/>
        </p:nvSpPr>
        <p:spPr>
          <a:xfrm>
            <a:off x="10098000" y="4196520"/>
            <a:ext cx="497880" cy="497880"/>
          </a:xfrm>
          <a:prstGeom prst="ellipse">
            <a:avLst/>
          </a:prstGeom>
          <a:noFill/>
          <a:ln w="316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0ECE472-3982-4789-A445-C5E2879912D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7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73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674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675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676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677" name="CustomShape 3"/>
          <p:cNvSpPr/>
          <p:nvPr/>
        </p:nvSpPr>
        <p:spPr>
          <a:xfrm>
            <a:off x="50832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8" name="CustomShape 4"/>
          <p:cNvSpPr/>
          <p:nvPr/>
        </p:nvSpPr>
        <p:spPr>
          <a:xfrm>
            <a:off x="1894680" y="232524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9" name="CustomShape 5"/>
          <p:cNvSpPr/>
          <p:nvPr/>
        </p:nvSpPr>
        <p:spPr>
          <a:xfrm>
            <a:off x="3277800" y="2330280"/>
            <a:ext cx="1392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0" name="CustomShape 6"/>
          <p:cNvSpPr/>
          <p:nvPr/>
        </p:nvSpPr>
        <p:spPr>
          <a:xfrm>
            <a:off x="8498880" y="166500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681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82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683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684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pic>
        <p:nvPicPr>
          <p:cNvPr id="685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86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87" name="Graphic 28" descr=""/>
          <p:cNvPicPr/>
          <p:nvPr/>
        </p:nvPicPr>
        <p:blipFill>
          <a:blip r:embed="rId10"/>
          <a:stretch/>
        </p:blipFill>
        <p:spPr>
          <a:xfrm>
            <a:off x="6231240" y="4131720"/>
            <a:ext cx="679320" cy="679320"/>
          </a:xfrm>
          <a:prstGeom prst="rect">
            <a:avLst/>
          </a:prstGeom>
          <a:ln>
            <a:noFill/>
          </a:ln>
        </p:spPr>
      </p:pic>
      <p:pic>
        <p:nvPicPr>
          <p:cNvPr id="688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89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90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91" name="Graphic 33" descr=""/>
          <p:cNvPicPr/>
          <p:nvPr/>
        </p:nvPicPr>
        <p:blipFill>
          <a:blip r:embed="rId14"/>
          <a:stretch/>
        </p:blipFill>
        <p:spPr>
          <a:xfrm>
            <a:off x="6231240" y="4853880"/>
            <a:ext cx="585000" cy="585000"/>
          </a:xfrm>
          <a:prstGeom prst="rect">
            <a:avLst/>
          </a:prstGeom>
          <a:ln>
            <a:noFill/>
          </a:ln>
        </p:spPr>
      </p:pic>
      <p:pic>
        <p:nvPicPr>
          <p:cNvPr id="692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93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94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2160" cy="362160"/>
          </a:xfrm>
          <a:prstGeom prst="rect">
            <a:avLst/>
          </a:prstGeom>
          <a:ln>
            <a:noFill/>
          </a:ln>
        </p:spPr>
      </p:pic>
      <p:pic>
        <p:nvPicPr>
          <p:cNvPr id="695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696" name="Graphic 38" descr=""/>
          <p:cNvPicPr/>
          <p:nvPr/>
        </p:nvPicPr>
        <p:blipFill>
          <a:blip r:embed="rId19"/>
          <a:stretch/>
        </p:blipFill>
        <p:spPr>
          <a:xfrm>
            <a:off x="6231240" y="5631480"/>
            <a:ext cx="657000" cy="657000"/>
          </a:xfrm>
          <a:prstGeom prst="rect">
            <a:avLst/>
          </a:prstGeom>
          <a:ln>
            <a:noFill/>
          </a:ln>
        </p:spPr>
      </p:pic>
      <p:sp>
        <p:nvSpPr>
          <p:cNvPr id="697" name="CustomShape 8"/>
          <p:cNvSpPr/>
          <p:nvPr/>
        </p:nvSpPr>
        <p:spPr>
          <a:xfrm>
            <a:off x="407160" y="3499200"/>
            <a:ext cx="25401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ustomShape 1"/>
          <p:cNvSpPr/>
          <p:nvPr/>
        </p:nvSpPr>
        <p:spPr>
          <a:xfrm>
            <a:off x="3958200" y="3423240"/>
            <a:ext cx="347760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Maximum Value: 6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With Items: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Total Capacity: 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99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090372F-F6FE-40C4-82C3-B179E9D7C72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01" name="Picture 12" descr=""/>
          <p:cNvPicPr/>
          <p:nvPr/>
        </p:nvPicPr>
        <p:blipFill>
          <a:blip r:embed="rId1"/>
          <a:stretch/>
        </p:blipFill>
        <p:spPr>
          <a:xfrm>
            <a:off x="4243320" y="1828800"/>
            <a:ext cx="914040" cy="1092600"/>
          </a:xfrm>
          <a:prstGeom prst="rect">
            <a:avLst/>
          </a:prstGeom>
          <a:ln>
            <a:noFill/>
          </a:ln>
        </p:spPr>
      </p:pic>
      <p:sp>
        <p:nvSpPr>
          <p:cNvPr id="702" name="CustomShape 4"/>
          <p:cNvSpPr/>
          <p:nvPr/>
        </p:nvSpPr>
        <p:spPr>
          <a:xfrm>
            <a:off x="5091480" y="211356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03" name="Picture 15" descr=""/>
          <p:cNvPicPr/>
          <p:nvPr/>
        </p:nvPicPr>
        <p:blipFill>
          <a:blip r:embed="rId2"/>
          <a:stretch/>
        </p:blipFill>
        <p:spPr>
          <a:xfrm>
            <a:off x="4392000" y="4392360"/>
            <a:ext cx="1185120" cy="1185120"/>
          </a:xfrm>
          <a:prstGeom prst="rect">
            <a:avLst/>
          </a:prstGeom>
          <a:ln>
            <a:noFill/>
          </a:ln>
        </p:spPr>
      </p:pic>
      <p:pic>
        <p:nvPicPr>
          <p:cNvPr id="704" name="Picture 21" descr=""/>
          <p:cNvPicPr/>
          <p:nvPr/>
        </p:nvPicPr>
        <p:blipFill>
          <a:blip r:embed="rId3"/>
          <a:stretch/>
        </p:blipFill>
        <p:spPr>
          <a:xfrm>
            <a:off x="5904360" y="4419720"/>
            <a:ext cx="1387440" cy="955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9EB621F-C333-4877-9D3C-E78BD5FE696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6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61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Many variants are available for the </a:t>
            </a:r>
            <a:r>
              <a:rPr b="0" lang="en-US" sz="3400" spc="-1" strike="noStrike" u="sng">
                <a:solidFill>
                  <a:srgbClr val="f0a029"/>
                </a:solidFill>
                <a:uFillTx/>
                <a:latin typeface="Calibri"/>
                <a:hlinkClick r:id="rId1"/>
              </a:rPr>
              <a:t>"Knapsack" problem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E.g. take each item at most once / use each item multiple times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Integer knapsack problem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Items have integer weights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Efficient dynamic programming solution exists O(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n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*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c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) where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– number of items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– the knapsack capacity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Non-integer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knapsack problem </a:t>
            </a:r>
            <a:r>
              <a:rPr b="0" lang="en-US" sz="32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no efficient solution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Bin packing problem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–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knapsacks of capacities (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3200" spc="-1" strike="noStrike" baseline="-10000">
                <a:solidFill>
                  <a:srgbClr val="f3cd60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…,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3200" spc="-1" strike="noStrike" baseline="-10000">
                <a:solidFill>
                  <a:srgbClr val="f3cd60"/>
                </a:solidFill>
                <a:latin typeface="Calibri"/>
              </a:rPr>
              <a:t>m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Variants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912960" y="49528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0/1 Knapsack Problem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Take Best Items of a Collection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1176012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1206DC0-5685-49D1-9C4E-CAAE4938F82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4719960" y="1160280"/>
            <a:ext cx="2300400" cy="2749320"/>
          </a:xfrm>
          <a:prstGeom prst="rect">
            <a:avLst/>
          </a:prstGeom>
          <a:ln>
            <a:noFill/>
          </a:ln>
        </p:spPr>
      </p:pic>
      <p:pic>
        <p:nvPicPr>
          <p:cNvPr id="150" name="Picture 27" descr=""/>
          <p:cNvPicPr/>
          <p:nvPr/>
        </p:nvPicPr>
        <p:blipFill>
          <a:blip r:embed="rId2"/>
          <a:stretch/>
        </p:blipFill>
        <p:spPr>
          <a:xfrm>
            <a:off x="1827360" y="1447920"/>
            <a:ext cx="1523520" cy="1523520"/>
          </a:xfrm>
          <a:prstGeom prst="rect">
            <a:avLst/>
          </a:prstGeom>
          <a:ln>
            <a:noFill/>
          </a:ln>
        </p:spPr>
      </p:pic>
      <p:pic>
        <p:nvPicPr>
          <p:cNvPr id="151" name="Picture 1026" descr=""/>
          <p:cNvPicPr/>
          <p:nvPr/>
        </p:nvPicPr>
        <p:blipFill>
          <a:blip r:embed="rId3"/>
          <a:stretch/>
        </p:blipFill>
        <p:spPr>
          <a:xfrm>
            <a:off x="7466040" y="1328400"/>
            <a:ext cx="2923920" cy="2923920"/>
          </a:xfrm>
          <a:prstGeom prst="rect">
            <a:avLst/>
          </a:prstGeom>
          <a:ln>
            <a:noFill/>
          </a:ln>
        </p:spPr>
      </p:pic>
      <p:pic>
        <p:nvPicPr>
          <p:cNvPr id="152" name="Picture 1028" descr=""/>
          <p:cNvPicPr/>
          <p:nvPr/>
        </p:nvPicPr>
        <p:blipFill>
          <a:blip r:embed="rId4"/>
          <a:stretch/>
        </p:blipFill>
        <p:spPr>
          <a:xfrm>
            <a:off x="2284560" y="3005280"/>
            <a:ext cx="2324520" cy="159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096566C-8572-4CFD-AA54-853FF6B28EF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9" name="TextShape 2"/>
          <p:cNvSpPr txBox="1"/>
          <p:nvPr/>
        </p:nvSpPr>
        <p:spPr>
          <a:xfrm>
            <a:off x="681120" y="1985760"/>
            <a:ext cx="10823040" cy="395928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public static List&lt;Item&gt; FillKnapsack(Item[] items, int capacity)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int[,] maxValues = new int[items.Length + 1, capacity + 1];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bool[,] itemIncluded = new bool[items.Length + 1, capacity + 1];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// Calculate maxValues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// Return the items in the knapsack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0/1 Knapsack – Iterative Implementation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62ECA43-B3C0-41C2-B700-979CF704453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12" name="TextShape 2"/>
          <p:cNvSpPr txBox="1"/>
          <p:nvPr/>
        </p:nvSpPr>
        <p:spPr>
          <a:xfrm>
            <a:off x="681120" y="1219320"/>
            <a:ext cx="10823040" cy="551304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for (int i = 0; i &lt; items.Length; i++)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for (int currCapacity = 1; currCapacity &lt;= capacity; currCapacity++)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if (items[i].Weight &gt; currCapacity)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continue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int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valueIncluded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= items[i].Value </a:t>
            </a:r>
            <a:br/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    + maxValues[i, currCapacity - items[i].Weight];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if (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valueIncluded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&gt; maxValues[i, currCapacity])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maxValues[i + 1, currCapacity] = valueIncluded;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itemIncluded[i + 1, currCapacity] = true;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else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maxValues[i + 1, currCapacity] = maxValues[i, currCapacity];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Knapsack – Iterative Implementation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5544B69-1985-455F-884C-8BE51777F85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15" name="TextShape 2"/>
          <p:cNvSpPr txBox="1"/>
          <p:nvPr/>
        </p:nvSpPr>
        <p:spPr>
          <a:xfrm>
            <a:off x="681120" y="1478160"/>
            <a:ext cx="10823040" cy="464472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3cd60"/>
                </a:solidFill>
                <a:latin typeface="Consolas"/>
              </a:rPr>
              <a:t>// return the taken items in the knapsack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List&lt;Item&gt; takenItems = new List&lt;Item&gt;();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for (int i = items.Length; i &gt; 0; i--)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if (!itemIncluded[i, capacity])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</a:rPr>
              <a:t>continue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Item item = items[i - 1];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takenItems.Add(item);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capacity -= item.Weight;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Knapsack – Iterative Implementation (3)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extShape 1"/>
          <p:cNvSpPr txBox="1"/>
          <p:nvPr/>
        </p:nvSpPr>
        <p:spPr>
          <a:xfrm>
            <a:off x="912960" y="474984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The 0/1 Knapsack Problem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8" name="TextShape 2"/>
          <p:cNvSpPr txBox="1"/>
          <p:nvPr/>
        </p:nvSpPr>
        <p:spPr>
          <a:xfrm>
            <a:off x="912960" y="568188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Coding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19" name="Picture 4" descr=""/>
          <p:cNvPicPr/>
          <p:nvPr/>
        </p:nvPicPr>
        <p:blipFill>
          <a:blip r:embed="rId1"/>
          <a:stretch/>
        </p:blipFill>
        <p:spPr>
          <a:xfrm>
            <a:off x="4719960" y="1160280"/>
            <a:ext cx="2300400" cy="2749320"/>
          </a:xfrm>
          <a:prstGeom prst="rect">
            <a:avLst/>
          </a:prstGeom>
          <a:ln>
            <a:noFill/>
          </a:ln>
        </p:spPr>
      </p:pic>
      <p:pic>
        <p:nvPicPr>
          <p:cNvPr id="720" name="Picture 8" descr=""/>
          <p:cNvPicPr/>
          <p:nvPr/>
        </p:nvPicPr>
        <p:blipFill>
          <a:blip r:embed="rId2"/>
          <a:stretch/>
        </p:blipFill>
        <p:spPr>
          <a:xfrm>
            <a:off x="1827360" y="1447920"/>
            <a:ext cx="1523520" cy="1523520"/>
          </a:xfrm>
          <a:prstGeom prst="rect">
            <a:avLst/>
          </a:prstGeom>
          <a:ln>
            <a:noFill/>
          </a:ln>
        </p:spPr>
      </p:pic>
      <p:pic>
        <p:nvPicPr>
          <p:cNvPr id="721" name="Picture 9" descr=""/>
          <p:cNvPicPr/>
          <p:nvPr/>
        </p:nvPicPr>
        <p:blipFill>
          <a:blip r:embed="rId3"/>
          <a:stretch/>
        </p:blipFill>
        <p:spPr>
          <a:xfrm>
            <a:off x="7466040" y="1328400"/>
            <a:ext cx="2923920" cy="2923920"/>
          </a:xfrm>
          <a:prstGeom prst="rect">
            <a:avLst/>
          </a:prstGeom>
          <a:ln>
            <a:noFill/>
          </a:ln>
        </p:spPr>
      </p:pic>
      <p:pic>
        <p:nvPicPr>
          <p:cNvPr id="722" name="Picture 10" descr=""/>
          <p:cNvPicPr/>
          <p:nvPr/>
        </p:nvPicPr>
        <p:blipFill>
          <a:blip r:embed="rId4"/>
          <a:stretch/>
        </p:blipFill>
        <p:spPr>
          <a:xfrm>
            <a:off x="2284560" y="3005280"/>
            <a:ext cx="2324520" cy="159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extShape 1"/>
          <p:cNvSpPr txBox="1"/>
          <p:nvPr/>
        </p:nvSpPr>
        <p:spPr>
          <a:xfrm>
            <a:off x="912960" y="49528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Subset Sum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4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Sum with Limited Coins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5" name="TextShape 3"/>
          <p:cNvSpPr txBox="1"/>
          <p:nvPr/>
        </p:nvSpPr>
        <p:spPr>
          <a:xfrm>
            <a:off x="1176012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303F961-D1FC-4493-9E96-3637D60849B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26" name="CustomShape 4"/>
          <p:cNvSpPr/>
          <p:nvPr/>
        </p:nvSpPr>
        <p:spPr>
          <a:xfrm>
            <a:off x="2795040" y="19051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3274920" y="31240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28" name="CustomShape 6"/>
          <p:cNvSpPr/>
          <p:nvPr/>
        </p:nvSpPr>
        <p:spPr>
          <a:xfrm>
            <a:off x="5277240" y="351396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29" name="CustomShape 7"/>
          <p:cNvSpPr/>
          <p:nvPr/>
        </p:nvSpPr>
        <p:spPr>
          <a:xfrm>
            <a:off x="4591440" y="19810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30" name="CustomShape 8"/>
          <p:cNvSpPr/>
          <p:nvPr/>
        </p:nvSpPr>
        <p:spPr>
          <a:xfrm>
            <a:off x="8020440" y="2200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50$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31" name="CustomShape 9"/>
          <p:cNvSpPr/>
          <p:nvPr/>
        </p:nvSpPr>
        <p:spPr>
          <a:xfrm>
            <a:off x="6801480" y="320364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32" name="CustomShape 10"/>
          <p:cNvSpPr/>
          <p:nvPr/>
        </p:nvSpPr>
        <p:spPr>
          <a:xfrm>
            <a:off x="6386400" y="155556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9$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AEEE395-B774-487D-97AD-F1348A89EC6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3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Subset sum problem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(zero subset sum problem)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Given a set of integers, find a non-empty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subset whose sum 0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E.g.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{8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3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-50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-2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-1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15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-2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}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{3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-2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-2}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Given a set of integers and an integer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find a subset whose sum is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E.g.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{8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3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1}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=</a:t>
            </a:r>
            <a:r>
              <a:rPr b="0" lang="en-US" sz="3000" spc="-1" strike="noStrike">
                <a:solidFill>
                  <a:srgbClr val="f3cd60"/>
                </a:solidFill>
                <a:latin typeface="Consolas"/>
              </a:rPr>
              <a:t>16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{3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</a:rPr>
              <a:t>12}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Given a set of integers, find all possible sums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Can you split given sum into set of coins?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Subset Sum Problem and Its 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C7599B2-F41E-4F4F-B352-04F72E8568A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Solving the subset sum problem: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nums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= { 3, 5, 1, 4, 2 },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targetSum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= 6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Start with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possibleSums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= { 0 }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Step 1: obtain all possible sums ending at { 3 }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possibleSums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= { 0 } ∪ { 0+3 } = { 0, 3 }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Step 2: obtain all possible sums ending at { 5 }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possibleSums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= { 0, 3 } ∪ { 0+5, 3+5 } = { 0, 3, 5, 8 } 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Step 3: obtain all possible sums ending at { 1 }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possibleSums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= { 0, 3, 5, 8 } ∪ { 0+1, 3+1, 5+1, 8+1 } = {0, 1, 3, 4, 5, 6, 8, 9}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Subset Sum Problem (No Repeats)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739" name="Table 4"/>
          <p:cNvGraphicFramePr/>
          <p:nvPr/>
        </p:nvGraphicFramePr>
        <p:xfrm>
          <a:off x="8859240" y="1284480"/>
          <a:ext cx="2765160" cy="375840"/>
        </p:xfrm>
        <a:graphic>
          <a:graphicData uri="http://schemas.openxmlformats.org/drawingml/2006/table">
            <a:tbl>
              <a:tblPr/>
              <a:tblGrid>
                <a:gridCol w="552960"/>
                <a:gridCol w="552960"/>
                <a:gridCol w="552960"/>
                <a:gridCol w="552960"/>
                <a:gridCol w="55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0" name="Table 5"/>
          <p:cNvGraphicFramePr/>
          <p:nvPr/>
        </p:nvGraphicFramePr>
        <p:xfrm>
          <a:off x="8859240" y="1725480"/>
          <a:ext cx="2765160" cy="375840"/>
        </p:xfrm>
        <a:graphic>
          <a:graphicData uri="http://schemas.openxmlformats.org/drawingml/2006/table">
            <a:tbl>
              <a:tblPr/>
              <a:tblGrid>
                <a:gridCol w="27651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 }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1" name="Table 6"/>
          <p:cNvGraphicFramePr/>
          <p:nvPr/>
        </p:nvGraphicFramePr>
        <p:xfrm>
          <a:off x="8859240" y="2510640"/>
          <a:ext cx="2765160" cy="375840"/>
        </p:xfrm>
        <a:graphic>
          <a:graphicData uri="http://schemas.openxmlformats.org/drawingml/2006/table">
            <a:tbl>
              <a:tblPr/>
              <a:tblGrid>
                <a:gridCol w="552960"/>
                <a:gridCol w="552960"/>
                <a:gridCol w="552960"/>
                <a:gridCol w="552960"/>
                <a:gridCol w="55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2" name="Table 7"/>
          <p:cNvGraphicFramePr/>
          <p:nvPr/>
        </p:nvGraphicFramePr>
        <p:xfrm>
          <a:off x="8859240" y="2950200"/>
          <a:ext cx="2765160" cy="375840"/>
        </p:xfrm>
        <a:graphic>
          <a:graphicData uri="http://schemas.openxmlformats.org/drawingml/2006/table">
            <a:tbl>
              <a:tblPr/>
              <a:tblGrid>
                <a:gridCol w="27651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3 }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3" name="Table 8"/>
          <p:cNvGraphicFramePr/>
          <p:nvPr/>
        </p:nvGraphicFramePr>
        <p:xfrm>
          <a:off x="8859240" y="3730320"/>
          <a:ext cx="2765160" cy="375840"/>
        </p:xfrm>
        <a:graphic>
          <a:graphicData uri="http://schemas.openxmlformats.org/drawingml/2006/table">
            <a:tbl>
              <a:tblPr/>
              <a:tblGrid>
                <a:gridCol w="552960"/>
                <a:gridCol w="552960"/>
                <a:gridCol w="552960"/>
                <a:gridCol w="552960"/>
                <a:gridCol w="55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4" name="Table 9"/>
          <p:cNvGraphicFramePr/>
          <p:nvPr/>
        </p:nvGraphicFramePr>
        <p:xfrm>
          <a:off x="8859240" y="4163760"/>
          <a:ext cx="2765160" cy="375840"/>
        </p:xfrm>
        <a:graphic>
          <a:graphicData uri="http://schemas.openxmlformats.org/drawingml/2006/table">
            <a:tbl>
              <a:tblPr/>
              <a:tblGrid>
                <a:gridCol w="27651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3, 5, 8 }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5" name="Table 10"/>
          <p:cNvGraphicFramePr/>
          <p:nvPr/>
        </p:nvGraphicFramePr>
        <p:xfrm>
          <a:off x="8859240" y="4979520"/>
          <a:ext cx="2765160" cy="375840"/>
        </p:xfrm>
        <a:graphic>
          <a:graphicData uri="http://schemas.openxmlformats.org/drawingml/2006/table">
            <a:tbl>
              <a:tblPr/>
              <a:tblGrid>
                <a:gridCol w="552960"/>
                <a:gridCol w="552960"/>
                <a:gridCol w="552960"/>
                <a:gridCol w="552960"/>
                <a:gridCol w="55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6" name="Table 11"/>
          <p:cNvGraphicFramePr/>
          <p:nvPr/>
        </p:nvGraphicFramePr>
        <p:xfrm>
          <a:off x="8859240" y="5412960"/>
          <a:ext cx="2765160" cy="375840"/>
        </p:xfrm>
        <a:graphic>
          <a:graphicData uri="http://schemas.openxmlformats.org/drawingml/2006/table">
            <a:tbl>
              <a:tblPr/>
              <a:tblGrid>
                <a:gridCol w="27651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{0, 1, 3, 4, 5, 6, 8, 9}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47" name="CustomShape 12"/>
          <p:cNvSpPr/>
          <p:nvPr/>
        </p:nvSpPr>
        <p:spPr>
          <a:xfrm>
            <a:off x="10242000" y="216432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3"/>
          <p:cNvSpPr/>
          <p:nvPr/>
        </p:nvSpPr>
        <p:spPr>
          <a:xfrm>
            <a:off x="10242000" y="3389040"/>
            <a:ext cx="360" cy="34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4"/>
          <p:cNvSpPr/>
          <p:nvPr/>
        </p:nvSpPr>
        <p:spPr>
          <a:xfrm>
            <a:off x="10242000" y="4602600"/>
            <a:ext cx="360" cy="37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C651365-70C8-435A-A47E-0FEC73C79B7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5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Subset Sum Problem (No Repeats)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2" name="CustomShape 3"/>
          <p:cNvSpPr/>
          <p:nvPr/>
        </p:nvSpPr>
        <p:spPr>
          <a:xfrm>
            <a:off x="622440" y="1231200"/>
            <a:ext cx="10943640" cy="54831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static ISet&lt;int&gt; CalcPossibleSumsSet(int[] nums, int targetSum)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var possibleSums = new HashSet&lt;int&gt;() { 0 };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0; i &lt; nums.Length;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var newSums = new HashSet&lt;int&gt;();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foreach (var sum in possibleSums)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int newSum = sum + nums[i];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newSums.Add(newSum);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possibleSums.UnionWith(newSums);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return possibleSums;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53" name="Picture 2" descr=""/>
          <p:cNvPicPr/>
          <p:nvPr/>
        </p:nvPicPr>
        <p:blipFill>
          <a:blip r:embed="rId1"/>
          <a:stretch/>
        </p:blipFill>
        <p:spPr>
          <a:xfrm>
            <a:off x="8837640" y="2104200"/>
            <a:ext cx="2495520" cy="416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15A4D5F-AF7B-4AF2-9A72-E961409A90B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55" name="TextShape 2"/>
          <p:cNvSpPr txBox="1"/>
          <p:nvPr/>
        </p:nvSpPr>
        <p:spPr>
          <a:xfrm>
            <a:off x="190440" y="1151280"/>
            <a:ext cx="613224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73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Keep for each obtained sum in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possibleSums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how it is obtained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Use a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dictionary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instead of set: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possibleSums[</a:t>
            </a:r>
            <a:r>
              <a:rPr b="1" i="1" lang="en-US" sz="32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]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3cd60"/>
                </a:solidFill>
                <a:latin typeface="Wingdings"/>
              </a:rPr>
              <a:t>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i="1" lang="en-US" sz="3200" spc="-1" strike="noStrike">
                <a:solidFill>
                  <a:srgbClr val="f3cd60"/>
                </a:solidFill>
                <a:latin typeface="Consolas"/>
              </a:rPr>
              <a:t>num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sum </a:t>
            </a:r>
            <a:r>
              <a:rPr b="1" i="1" lang="en-US" sz="32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is obtained by adding </a:t>
            </a:r>
            <a:r>
              <a:rPr b="1" i="1" lang="en-US" sz="3200" spc="-1" strike="noStrike">
                <a:solidFill>
                  <a:srgbClr val="f3cd60"/>
                </a:solidFill>
                <a:latin typeface="Consolas"/>
              </a:rPr>
              <a:t>num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 some previously obtained subset sum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1" i="1" lang="en-US" sz="30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– </a:t>
            </a:r>
            <a:r>
              <a:rPr b="1" i="1" lang="en-US" sz="3000" spc="-1" strike="noStrike">
                <a:solidFill>
                  <a:srgbClr val="f3cd60"/>
                </a:solidFill>
                <a:latin typeface="Consolas"/>
              </a:rPr>
              <a:t>num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gives us the</a:t>
            </a:r>
            <a:br/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previous sum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Subset Sum: How to Recover the Subset?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757" name="Table 4"/>
          <p:cNvGraphicFramePr/>
          <p:nvPr/>
        </p:nvGraphicFramePr>
        <p:xfrm>
          <a:off x="6461640" y="1382400"/>
          <a:ext cx="5181120" cy="375840"/>
        </p:xfrm>
        <a:graphic>
          <a:graphicData uri="http://schemas.openxmlformats.org/drawingml/2006/table">
            <a:tbl>
              <a:tblPr/>
              <a:tblGrid>
                <a:gridCol w="1036080"/>
                <a:gridCol w="1036080"/>
                <a:gridCol w="1036080"/>
                <a:gridCol w="1036080"/>
                <a:gridCol w="10368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8" name="Table 5"/>
          <p:cNvGraphicFramePr/>
          <p:nvPr/>
        </p:nvGraphicFramePr>
        <p:xfrm>
          <a:off x="6461640" y="1823040"/>
          <a:ext cx="5181120" cy="375840"/>
        </p:xfrm>
        <a:graphic>
          <a:graphicData uri="http://schemas.openxmlformats.org/drawingml/2006/table">
            <a:tbl>
              <a:tblPr/>
              <a:tblGrid>
                <a:gridCol w="518148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0 }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9" name="Table 6"/>
          <p:cNvGraphicFramePr/>
          <p:nvPr/>
        </p:nvGraphicFramePr>
        <p:xfrm>
          <a:off x="6461640" y="2608560"/>
          <a:ext cx="5181120" cy="375840"/>
        </p:xfrm>
        <a:graphic>
          <a:graphicData uri="http://schemas.openxmlformats.org/drawingml/2006/table">
            <a:tbl>
              <a:tblPr/>
              <a:tblGrid>
                <a:gridCol w="1036080"/>
                <a:gridCol w="1036080"/>
                <a:gridCol w="1036080"/>
                <a:gridCol w="1036080"/>
                <a:gridCol w="10368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0" name="Table 7"/>
          <p:cNvGraphicFramePr/>
          <p:nvPr/>
        </p:nvGraphicFramePr>
        <p:xfrm>
          <a:off x="6461640" y="3048120"/>
          <a:ext cx="5181120" cy="375840"/>
        </p:xfrm>
        <a:graphic>
          <a:graphicData uri="http://schemas.openxmlformats.org/drawingml/2006/table">
            <a:tbl>
              <a:tblPr/>
              <a:tblGrid>
                <a:gridCol w="518148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0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3 }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1" name="Table 8"/>
          <p:cNvGraphicFramePr/>
          <p:nvPr/>
        </p:nvGraphicFramePr>
        <p:xfrm>
          <a:off x="6461640" y="3828240"/>
          <a:ext cx="5181120" cy="375840"/>
        </p:xfrm>
        <a:graphic>
          <a:graphicData uri="http://schemas.openxmlformats.org/drawingml/2006/table">
            <a:tbl>
              <a:tblPr/>
              <a:tblGrid>
                <a:gridCol w="1036080"/>
                <a:gridCol w="1036080"/>
                <a:gridCol w="1036080"/>
                <a:gridCol w="1036080"/>
                <a:gridCol w="10368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2" name="Table 9"/>
          <p:cNvGraphicFramePr/>
          <p:nvPr/>
        </p:nvGraphicFramePr>
        <p:xfrm>
          <a:off x="6461640" y="4261680"/>
          <a:ext cx="5181120" cy="375840"/>
        </p:xfrm>
        <a:graphic>
          <a:graphicData uri="http://schemas.openxmlformats.org/drawingml/2006/table">
            <a:tbl>
              <a:tblPr/>
              <a:tblGrid>
                <a:gridCol w="518148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0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3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5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8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5 }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3" name="Table 10"/>
          <p:cNvGraphicFramePr/>
          <p:nvPr/>
        </p:nvGraphicFramePr>
        <p:xfrm>
          <a:off x="6461640" y="5077440"/>
          <a:ext cx="5181120" cy="375840"/>
        </p:xfrm>
        <a:graphic>
          <a:graphicData uri="http://schemas.openxmlformats.org/drawingml/2006/table">
            <a:tbl>
              <a:tblPr/>
              <a:tblGrid>
                <a:gridCol w="1036080"/>
                <a:gridCol w="1036080"/>
                <a:gridCol w="1036080"/>
                <a:gridCol w="1036080"/>
                <a:gridCol w="10368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4" name="Table 11"/>
          <p:cNvGraphicFramePr/>
          <p:nvPr/>
        </p:nvGraphicFramePr>
        <p:xfrm>
          <a:off x="6461640" y="5510880"/>
          <a:ext cx="5181120" cy="375840"/>
        </p:xfrm>
        <a:graphic>
          <a:graphicData uri="http://schemas.openxmlformats.org/drawingml/2006/table">
            <a:tbl>
              <a:tblPr/>
              <a:tblGrid>
                <a:gridCol w="518148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0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1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1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3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4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1 },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5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6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1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8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5 }, { </a:t>
                      </a:r>
                      <a:r>
                        <a:rPr b="1" lang="en-US" sz="24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9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1}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65" name="CustomShape 12"/>
          <p:cNvSpPr/>
          <p:nvPr/>
        </p:nvSpPr>
        <p:spPr>
          <a:xfrm>
            <a:off x="9052560" y="2262240"/>
            <a:ext cx="36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13"/>
          <p:cNvSpPr/>
          <p:nvPr/>
        </p:nvSpPr>
        <p:spPr>
          <a:xfrm>
            <a:off x="9052560" y="3486960"/>
            <a:ext cx="360" cy="34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7" name="CustomShape 14"/>
          <p:cNvSpPr/>
          <p:nvPr/>
        </p:nvSpPr>
        <p:spPr>
          <a:xfrm>
            <a:off x="9052560" y="4700520"/>
            <a:ext cx="360" cy="37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4B345FB-E361-4F20-B81E-8EED933387B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6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Subset Sum (No Repeats + Subset Recovery)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0" name="CustomShape 3"/>
          <p:cNvSpPr/>
          <p:nvPr/>
        </p:nvSpPr>
        <p:spPr>
          <a:xfrm>
            <a:off x="531720" y="1066680"/>
            <a:ext cx="11124720" cy="54349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static IDictionary&lt;int, int&gt; CalcPossibleSums(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int[] nums, int targetSum)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var possibleSums = new Dictionary&lt;int, int&gt;();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possibleSums.Add(0, 0);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for (int i = 0; i &lt; nums.Length; i++)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var newSums = new Dictionary&lt;int, int&gt;();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foreach (var sum in possibleSums.Keys)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int newSum = sum + nums[i];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if (!possibleSums.ContainsKey(newSum))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newSums.Add(newSum, nums[i]);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foreach (var sum in newSums)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possibleSums.Add(sum.Key, sum.Value);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return possibleSums;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71" name="Picture 17" descr=""/>
          <p:cNvPicPr/>
          <p:nvPr/>
        </p:nvPicPr>
        <p:blipFill>
          <a:blip r:embed="rId1"/>
          <a:stretch/>
        </p:blipFill>
        <p:spPr>
          <a:xfrm>
            <a:off x="7809480" y="2846520"/>
            <a:ext cx="3632400" cy="356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0723702-5C9B-4A91-9745-D2AF448D8959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We have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items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Each item has price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c</a:t>
            </a:r>
            <a:r>
              <a:rPr b="1" lang="en-US" sz="2600" spc="-1" strike="noStrike" baseline="-10000">
                <a:solidFill>
                  <a:srgbClr val="f3cd60"/>
                </a:solidFill>
                <a:latin typeface="Consolas"/>
              </a:rPr>
              <a:t>i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and weight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w</a:t>
            </a:r>
            <a:r>
              <a:rPr b="1" lang="en-US" sz="2600" spc="-1" strike="noStrike" baseline="-10000">
                <a:solidFill>
                  <a:srgbClr val="f3cd60"/>
                </a:solidFill>
                <a:latin typeface="Consolas"/>
              </a:rPr>
              <a:t>i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We have a knapsack of given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capacity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(maximum weight)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We want to take maximal priced items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within the knapsack capacity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Take a subset of the items, so that: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The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total price is maximal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The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total weigth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≤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capacity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The "Knapsack" Problem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077E69B-2F73-45F8-A968-74ECB18FAD0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7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Subset Sum (No Repeats): Subset Recovery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4" name="CustomShape 3"/>
          <p:cNvSpPr/>
          <p:nvPr/>
        </p:nvSpPr>
        <p:spPr>
          <a:xfrm>
            <a:off x="760320" y="1219320"/>
            <a:ext cx="10667520" cy="51318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static List&lt;int&gt; FindSubset(int[] nums, int targetSum,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IDictionary&lt;int, int&gt; possibleSums)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var subset = new List&lt;int&gt;();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while (targetSum &gt; 0)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var lastNum = possibleSums[targetSum];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subset.Add(lastNum);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targetSum -= lastNum;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subset.Reverse();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return subset;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75" name="CustomShape 4"/>
          <p:cNvSpPr/>
          <p:nvPr/>
        </p:nvSpPr>
        <p:spPr>
          <a:xfrm>
            <a:off x="5335560" y="5715000"/>
            <a:ext cx="6092640" cy="685440"/>
          </a:xfrm>
          <a:prstGeom prst="rect">
            <a:avLst/>
          </a:prstGeom>
          <a:solidFill>
            <a:srgbClr val="d9d5c7">
              <a:alpha val="11000"/>
            </a:srgb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95000"/>
              </a:lnSpc>
              <a:spcBef>
                <a:spcPts val="1120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{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9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1}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{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8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5 }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{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3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3 }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0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TextShape 1"/>
          <p:cNvSpPr txBox="1"/>
          <p:nvPr/>
        </p:nvSpPr>
        <p:spPr>
          <a:xfrm>
            <a:off x="912960" y="49777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Subset Sum (with No Repeats)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7" name="TextShape 2"/>
          <p:cNvSpPr txBox="1"/>
          <p:nvPr/>
        </p:nvSpPr>
        <p:spPr>
          <a:xfrm>
            <a:off x="912960" y="58341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Demo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8" name="CustomShape 3"/>
          <p:cNvSpPr/>
          <p:nvPr/>
        </p:nvSpPr>
        <p:spPr>
          <a:xfrm>
            <a:off x="3413880" y="982800"/>
            <a:ext cx="5347080" cy="1001160"/>
          </a:xfrm>
          <a:prstGeom prst="roundRect">
            <a:avLst>
              <a:gd name="adj" fmla="val 533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4"/>
          <p:cNvSpPr/>
          <p:nvPr/>
        </p:nvSpPr>
        <p:spPr>
          <a:xfrm>
            <a:off x="3413880" y="2280600"/>
            <a:ext cx="5347080" cy="689760"/>
          </a:xfrm>
          <a:prstGeom prst="roundRect">
            <a:avLst>
              <a:gd name="adj" fmla="val 5334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0" name="Picture 6" descr=""/>
          <p:cNvPicPr/>
          <p:nvPr/>
        </p:nvPicPr>
        <p:blipFill>
          <a:blip r:embed="rId3"/>
          <a:stretch/>
        </p:blipFill>
        <p:spPr>
          <a:xfrm>
            <a:off x="3413880" y="3272040"/>
            <a:ext cx="5347080" cy="14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70A1C14-8120-4B8F-A73C-DF8903D98F5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82" name="TextShape 2"/>
          <p:cNvSpPr txBox="1"/>
          <p:nvPr/>
        </p:nvSpPr>
        <p:spPr>
          <a:xfrm>
            <a:off x="190440" y="1151280"/>
            <a:ext cx="605592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Solving the subset sum problem (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BFS-based algorithm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):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nums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= { 3, 5, 2 },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targetSum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= 6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Subset Sum Problem (With Repeats)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784" name="Table 4"/>
          <p:cNvGraphicFramePr/>
          <p:nvPr/>
        </p:nvGraphicFramePr>
        <p:xfrm>
          <a:off x="6707160" y="1219320"/>
          <a:ext cx="4873320" cy="37584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}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Table 5"/>
          <p:cNvGraphicFramePr/>
          <p:nvPr/>
        </p:nvGraphicFramePr>
        <p:xfrm>
          <a:off x="6705720" y="2560320"/>
          <a:ext cx="4873320" cy="37584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2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3, 5 }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86" name="CustomShape 6"/>
          <p:cNvSpPr/>
          <p:nvPr/>
        </p:nvSpPr>
        <p:spPr>
          <a:xfrm flipH="1">
            <a:off x="9143280" y="1716120"/>
            <a:ext cx="360" cy="34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7"/>
          <p:cNvSpPr/>
          <p:nvPr/>
        </p:nvSpPr>
        <p:spPr>
          <a:xfrm>
            <a:off x="9142560" y="3057120"/>
            <a:ext cx="360" cy="37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88" name="Table 8"/>
          <p:cNvGraphicFramePr/>
          <p:nvPr/>
        </p:nvGraphicFramePr>
        <p:xfrm>
          <a:off x="6707160" y="2066400"/>
          <a:ext cx="4873320" cy="43380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4838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0+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0+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0+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2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}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9" name="Table 9"/>
          <p:cNvGraphicFramePr/>
          <p:nvPr/>
        </p:nvGraphicFramePr>
        <p:xfrm>
          <a:off x="6705720" y="3930120"/>
          <a:ext cx="4873320" cy="37584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2, 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4, 5, 7 }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0" name="Table 10"/>
          <p:cNvGraphicFramePr/>
          <p:nvPr/>
        </p:nvGraphicFramePr>
        <p:xfrm>
          <a:off x="6705720" y="3433320"/>
          <a:ext cx="4873320" cy="43380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8758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2, 3, 5}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∪ 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2+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2+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2+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2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}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91" name="CustomShape 11"/>
          <p:cNvSpPr/>
          <p:nvPr/>
        </p:nvSpPr>
        <p:spPr>
          <a:xfrm>
            <a:off x="9142560" y="4426920"/>
            <a:ext cx="360" cy="38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92" name="Table 12"/>
          <p:cNvGraphicFramePr/>
          <p:nvPr/>
        </p:nvGraphicFramePr>
        <p:xfrm>
          <a:off x="6705720" y="5753520"/>
          <a:ext cx="4873320" cy="37584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2, 3, 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4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5, 6, 7, 8 }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3" name="Table 13"/>
          <p:cNvGraphicFramePr/>
          <p:nvPr/>
        </p:nvGraphicFramePr>
        <p:xfrm>
          <a:off x="6705720" y="4816080"/>
          <a:ext cx="4873320" cy="43380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917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2, 3, 4, 5, 7 } </a:t>
                      </a: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∪</a:t>
                      </a:r>
                      <a:endParaRPr b="0" lang="en-US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3+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3+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3+</a:t>
                      </a:r>
                      <a:r>
                        <a:rPr b="1" lang="en-US" sz="28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2</a:t>
                      </a: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}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94" name="CustomShape 14"/>
          <p:cNvSpPr/>
          <p:nvPr/>
        </p:nvSpPr>
        <p:spPr>
          <a:xfrm>
            <a:off x="8866440" y="6121440"/>
            <a:ext cx="5346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95" name="CustomShape 15"/>
          <p:cNvSpPr/>
          <p:nvPr/>
        </p:nvSpPr>
        <p:spPr>
          <a:xfrm>
            <a:off x="894600" y="3453840"/>
            <a:ext cx="4872240" cy="31489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possibleSums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= { 0 };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for </a:t>
            </a:r>
            <a:r>
              <a:rPr b="1" i="1" lang="en-US" sz="2600" spc="-1" strike="noStrike">
                <a:solidFill>
                  <a:srgbClr val="f3cd60"/>
                </a:solidFill>
                <a:latin typeface="Consolas"/>
              </a:rPr>
              <a:t>i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=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0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…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targetSum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600" spc="-1" strike="noStrike">
              <a:latin typeface="Arial"/>
            </a:endParaRPr>
          </a:p>
          <a:p>
            <a:pPr marL="378000">
              <a:lnSpc>
                <a:spcPct val="100000"/>
              </a:lnSpc>
              <a:spcAft>
                <a:spcPts val="601"/>
              </a:spcAft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Append to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possibleSums[</a:t>
            </a:r>
            <a:r>
              <a:rPr b="1" i="1" lang="en-US" sz="2600" spc="-1" strike="noStrike">
                <a:solidFill>
                  <a:srgbClr val="f3cd60"/>
                </a:solidFill>
                <a:latin typeface="Consolas"/>
              </a:rPr>
              <a:t>i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]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all numbers from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nums[]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AE3FCD7-8B70-41D7-9376-6723F63374B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9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Subset Sum (With Repeats)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622440" y="1157400"/>
            <a:ext cx="10943640" cy="51930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static bool[] CalcPossibleSums(int[] nums, int targetSum)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var possible = new bool[targetSum + 1];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possible[0] = true;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sum = 0; sum &lt; possible.Length; sum++)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(possible[sum])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0; i &lt; nums.Length;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int newSum = sum + nums[i];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(newSum &lt;= targetSum)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possible[newSum] = true;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return possible;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99" name="Picture 2" descr=""/>
          <p:cNvPicPr/>
          <p:nvPr/>
        </p:nvPicPr>
        <p:blipFill>
          <a:blip r:embed="rId1"/>
          <a:stretch/>
        </p:blipFill>
        <p:spPr>
          <a:xfrm>
            <a:off x="8542080" y="3227400"/>
            <a:ext cx="2757600" cy="317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6756716-1BF1-4FB5-BC5E-8FBF530BD12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0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Subset Sum (With Repeats): Recovery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2" name="CustomShape 3"/>
          <p:cNvSpPr/>
          <p:nvPr/>
        </p:nvSpPr>
        <p:spPr>
          <a:xfrm>
            <a:off x="760320" y="1157400"/>
            <a:ext cx="10667520" cy="52318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private static IEnumerable&lt;int&gt; FindSubset(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int[] nums, int targetSum, bool[] possibleSums)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var subset = new List&lt;int&gt;();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while (targetSum &gt; 0)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for (int i = 0; i &lt; nums.Length; i++)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int newSum = targetSum - nums[i];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if (newSum &gt;= 0 &amp;&amp; possibleSums[newSum])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targetSum = newSum;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subset.Add(nums[i]);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return subset;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TextShape 1"/>
          <p:cNvSpPr txBox="1"/>
          <p:nvPr/>
        </p:nvSpPr>
        <p:spPr>
          <a:xfrm>
            <a:off x="912960" y="49777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Subset Sum (With Repeats)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4" name="TextShape 2"/>
          <p:cNvSpPr txBox="1"/>
          <p:nvPr/>
        </p:nvSpPr>
        <p:spPr>
          <a:xfrm>
            <a:off x="912960" y="58341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Demo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5" name="CustomShape 3"/>
          <p:cNvSpPr/>
          <p:nvPr/>
        </p:nvSpPr>
        <p:spPr>
          <a:xfrm>
            <a:off x="3413880" y="982800"/>
            <a:ext cx="5347080" cy="1001160"/>
          </a:xfrm>
          <a:prstGeom prst="roundRect">
            <a:avLst>
              <a:gd name="adj" fmla="val 533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4"/>
          <p:cNvSpPr/>
          <p:nvPr/>
        </p:nvSpPr>
        <p:spPr>
          <a:xfrm>
            <a:off x="3413880" y="2280600"/>
            <a:ext cx="5347080" cy="689760"/>
          </a:xfrm>
          <a:prstGeom prst="roundRect">
            <a:avLst>
              <a:gd name="adj" fmla="val 5334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7" name="Picture 6" descr=""/>
          <p:cNvPicPr/>
          <p:nvPr/>
        </p:nvPicPr>
        <p:blipFill>
          <a:blip r:embed="rId3"/>
          <a:stretch/>
        </p:blipFill>
        <p:spPr>
          <a:xfrm>
            <a:off x="3413880" y="3272040"/>
            <a:ext cx="5347080" cy="14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TextShape 1"/>
          <p:cNvSpPr txBox="1"/>
          <p:nvPr/>
        </p:nvSpPr>
        <p:spPr>
          <a:xfrm>
            <a:off x="684360" y="5032080"/>
            <a:ext cx="108201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Longest Common Subsequence (LCS)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9" name="TextShape 2"/>
          <p:cNvSpPr txBox="1"/>
          <p:nvPr/>
        </p:nvSpPr>
        <p:spPr>
          <a:xfrm>
            <a:off x="684360" y="5834160"/>
            <a:ext cx="108201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A Recursive DP Approach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10" name="Picture 2" descr=""/>
          <p:cNvPicPr/>
          <p:nvPr/>
        </p:nvPicPr>
        <p:blipFill>
          <a:blip r:embed="rId1"/>
          <a:stretch/>
        </p:blipFill>
        <p:spPr>
          <a:xfrm>
            <a:off x="6202800" y="640800"/>
            <a:ext cx="3249360" cy="2481120"/>
          </a:xfrm>
          <a:prstGeom prst="rect">
            <a:avLst/>
          </a:prstGeom>
          <a:ln>
            <a:noFill/>
          </a:ln>
        </p:spPr>
      </p:pic>
      <p:pic>
        <p:nvPicPr>
          <p:cNvPr id="811" name="Picture 2" descr=""/>
          <p:cNvPicPr/>
          <p:nvPr/>
        </p:nvPicPr>
        <p:blipFill>
          <a:blip r:embed="rId2"/>
          <a:stretch/>
        </p:blipFill>
        <p:spPr>
          <a:xfrm>
            <a:off x="2491920" y="3362400"/>
            <a:ext cx="6955200" cy="1429560"/>
          </a:xfrm>
          <a:prstGeom prst="rect">
            <a:avLst/>
          </a:prstGeom>
          <a:ln>
            <a:noFill/>
          </a:ln>
        </p:spPr>
      </p:pic>
      <p:pic>
        <p:nvPicPr>
          <p:cNvPr id="812" name="Picture 2" descr=""/>
          <p:cNvPicPr/>
          <p:nvPr/>
        </p:nvPicPr>
        <p:blipFill>
          <a:blip r:embed="rId3"/>
          <a:stretch/>
        </p:blipFill>
        <p:spPr>
          <a:xfrm>
            <a:off x="2491920" y="640800"/>
            <a:ext cx="3249360" cy="248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1D80781-3189-4FF7-B34B-EDFEFBEFBD3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1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Longest common subsequence (LCS) problem: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Given two sequences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x[1 … m]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y[1 … n]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Find a longest common subsequence (LCS) to them both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Example: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x = "A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BCB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B"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 = "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BA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"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LCS = "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BCBA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"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Longest Common Subsequence (LCS)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16" name="Picture 2" descr=""/>
          <p:cNvPicPr/>
          <p:nvPr/>
        </p:nvPicPr>
        <p:blipFill>
          <a:blip r:embed="rId1"/>
          <a:stretch/>
        </p:blipFill>
        <p:spPr>
          <a:xfrm>
            <a:off x="4113360" y="4191120"/>
            <a:ext cx="7196040" cy="147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61B0DF1-86D1-45C2-8642-9832A594F30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1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91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0" lang="en-US" sz="34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GCCCTAGCG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S</a:t>
            </a:r>
            <a:r>
              <a:rPr b="0" lang="en-US" sz="34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GCGCAATG 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Let C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= the right-most character of 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(C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=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Let C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= the right-most character of 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(C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=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Let 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' = 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with C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"chopped-off" (S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'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=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GCCCTAGC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Let 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' = 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with C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"chopped-off" (S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'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=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GCGCAAT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There are three recursive sub-problems: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= LCS(S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', 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 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= LCS(S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') 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3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= LCS(S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', S</a:t>
            </a:r>
            <a:r>
              <a:rPr b="0" lang="en-US" sz="3200" spc="-1" strike="noStrike" baseline="-10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')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LCS – Recursive Approach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3EDC9C5-B8F1-40CE-B3EB-A6616929CD5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2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Let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lcs[x,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y]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be the longest common subsequence of</a:t>
            </a:r>
            <a:br/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3400" spc="-1" strike="noStrike" baseline="-10000">
                <a:solidFill>
                  <a:srgbClr val="f3cd60"/>
                </a:solidFill>
                <a:latin typeface="Consolas"/>
              </a:rPr>
              <a:t>1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[0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…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x]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3400" spc="-1" strike="noStrike" baseline="-10000">
                <a:solidFill>
                  <a:srgbClr val="f3cd60"/>
                </a:solidFill>
                <a:latin typeface="Consolas"/>
              </a:rPr>
              <a:t>2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[0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…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y]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LCS has the following recursive properties: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LCS – Recursive Formula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3" name="CustomShape 4"/>
          <p:cNvSpPr/>
          <p:nvPr/>
        </p:nvSpPr>
        <p:spPr>
          <a:xfrm>
            <a:off x="1062000" y="3200400"/>
            <a:ext cx="10213560" cy="31269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lcs[-1,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y]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=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0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lcs[x,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-1]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=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0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lcs[x,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y]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=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max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(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lcs[x-1,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y]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lcs[x,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y-1]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lcs[x-1,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y-1]+1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when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2600" spc="-1" strike="noStrike" baseline="-10000">
                <a:solidFill>
                  <a:srgbClr val="f3cd60"/>
                </a:solidFill>
                <a:latin typeface="Consolas"/>
              </a:rPr>
              <a:t>1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[x]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==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2600" spc="-1" strike="noStrike" baseline="-10000">
                <a:solidFill>
                  <a:srgbClr val="f3cd60"/>
                </a:solidFill>
                <a:latin typeface="Consolas"/>
              </a:rPr>
              <a:t>2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[y]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24" name="Picture 5" descr=""/>
          <p:cNvPicPr/>
          <p:nvPr/>
        </p:nvPicPr>
        <p:blipFill>
          <a:blip r:embed="rId1"/>
          <a:stretch/>
        </p:blipFill>
        <p:spPr>
          <a:xfrm>
            <a:off x="8368920" y="3442320"/>
            <a:ext cx="2678040" cy="26665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3C1C5D9-1593-4C67-8812-B480CE28BCA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58" name="Picture 12" descr=""/>
          <p:cNvPicPr/>
          <p:nvPr/>
        </p:nvPicPr>
        <p:blipFill>
          <a:blip r:embed="rId1"/>
          <a:stretch/>
        </p:blipFill>
        <p:spPr>
          <a:xfrm>
            <a:off x="6094440" y="2598480"/>
            <a:ext cx="2300400" cy="2749320"/>
          </a:xfrm>
          <a:prstGeom prst="rect">
            <a:avLst/>
          </a:prstGeom>
          <a:ln>
            <a:noFill/>
          </a:ln>
        </p:spPr>
      </p:pic>
      <p:pic>
        <p:nvPicPr>
          <p:cNvPr id="159" name="Picture 13" descr=""/>
          <p:cNvPicPr/>
          <p:nvPr/>
        </p:nvPicPr>
        <p:blipFill>
          <a:blip r:embed="rId2"/>
          <a:stretch/>
        </p:blipFill>
        <p:spPr>
          <a:xfrm>
            <a:off x="1364760" y="1711800"/>
            <a:ext cx="1323720" cy="1323720"/>
          </a:xfrm>
          <a:prstGeom prst="rect">
            <a:avLst/>
          </a:prstGeom>
          <a:ln>
            <a:noFill/>
          </a:ln>
        </p:spPr>
      </p:pic>
      <p:pic>
        <p:nvPicPr>
          <p:cNvPr id="160" name="Picture 14" descr=""/>
          <p:cNvPicPr/>
          <p:nvPr/>
        </p:nvPicPr>
        <p:blipFill>
          <a:blip r:embed="rId3"/>
          <a:stretch/>
        </p:blipFill>
        <p:spPr>
          <a:xfrm>
            <a:off x="1062000" y="2895480"/>
            <a:ext cx="1850400" cy="1850400"/>
          </a:xfrm>
          <a:prstGeom prst="rect">
            <a:avLst/>
          </a:prstGeom>
          <a:ln>
            <a:noFill/>
          </a:ln>
        </p:spPr>
      </p:pic>
      <p:pic>
        <p:nvPicPr>
          <p:cNvPr id="161" name="Picture 17" descr=""/>
          <p:cNvPicPr/>
          <p:nvPr/>
        </p:nvPicPr>
        <p:blipFill>
          <a:blip r:embed="rId4"/>
          <a:stretch/>
        </p:blipFill>
        <p:spPr>
          <a:xfrm>
            <a:off x="1141560" y="5029200"/>
            <a:ext cx="1770840" cy="121896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2977200" y="1828800"/>
            <a:ext cx="18759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2977200" y="3460680"/>
            <a:ext cx="18759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2977200" y="5092200"/>
            <a:ext cx="18759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8427600" y="371196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3C4C0E4-46B5-4652-8005-611918B4489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26" name="TextShape 2"/>
          <p:cNvSpPr txBox="1"/>
          <p:nvPr/>
        </p:nvSpPr>
        <p:spPr>
          <a:xfrm>
            <a:off x="619200" y="1143000"/>
            <a:ext cx="10946880" cy="534816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static int CalcLCS(int x, int y) {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if (x &lt; 0 || y &lt; 0)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return 0;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if (lcs[x, y] == NOT_CALCULATED)  {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int lcsFirstMinusOne = CalcLCS(x - 1, y);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int lcsSecondMinusOne = CalcLCS(x, y - 1);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lcs[x, y] = Math.Max(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lcsFirstMinusOne, lcsSecondMinusOne);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if (firstStr[x] == secondStr[y]) {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int lcsBothMinusOne = 1 + CalcLCS(x - 1, y - 1);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lcs[x, y] = Math.Max(lcs[x, y], lcsBothMinusOne);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return lcs[x, y];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Calculating the LCS Table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28" name="Picture 2" descr=""/>
          <p:cNvPicPr/>
          <p:nvPr/>
        </p:nvPicPr>
        <p:blipFill>
          <a:blip r:embed="rId1"/>
          <a:stretch/>
        </p:blipFill>
        <p:spPr>
          <a:xfrm>
            <a:off x="8532720" y="1371600"/>
            <a:ext cx="2819160" cy="2806920"/>
          </a:xfrm>
          <a:prstGeom prst="rect">
            <a:avLst/>
          </a:prstGeom>
          <a:ln w="127080">
            <a:solidFill>
              <a:srgbClr val="000000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829" name="CustomShape 4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5284578-9B52-4D5D-832C-6B4ECF9B633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31" name="TextShape 2"/>
          <p:cNvSpPr txBox="1"/>
          <p:nvPr/>
        </p:nvSpPr>
        <p:spPr>
          <a:xfrm>
            <a:off x="619200" y="1143000"/>
            <a:ext cx="10946880" cy="519300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static string PrintLCS(int x, int y) {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var lcsLetters = new List&lt;char&gt;();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while (x &gt;= 0 &amp;&amp; y &gt;= 0)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if ((firstStr[x] == secondStr[y]) &amp;&amp;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(CalcLCS(x - 1, y - 1) + 1 == lcs[x, y])) {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lcsLetters.Add(firstStr[x]);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x--;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y--;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else if (CalcLCS(x - 1, y) == lcs[x, y])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x--;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else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y--;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lcsLetters.Reverse();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return string.Join("", lcsLetters);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Reconstructing the LCS Sequence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3" name="CustomShape 4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4" name="Picture 5" descr=""/>
          <p:cNvPicPr/>
          <p:nvPr/>
        </p:nvPicPr>
        <p:blipFill>
          <a:blip r:embed="rId1"/>
          <a:stretch/>
        </p:blipFill>
        <p:spPr>
          <a:xfrm>
            <a:off x="7923240" y="1268280"/>
            <a:ext cx="3521160" cy="350604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extShape 1"/>
          <p:cNvSpPr txBox="1"/>
          <p:nvPr/>
        </p:nvSpPr>
        <p:spPr>
          <a:xfrm>
            <a:off x="455760" y="4826160"/>
            <a:ext cx="112773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Longest Common Subsequence (LCS)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6" name="TextShape 2"/>
          <p:cNvSpPr txBox="1"/>
          <p:nvPr/>
        </p:nvSpPr>
        <p:spPr>
          <a:xfrm>
            <a:off x="455760" y="5715000"/>
            <a:ext cx="112773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Coding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37" name="Picture 5" descr=""/>
          <p:cNvPicPr/>
          <p:nvPr/>
        </p:nvPicPr>
        <p:blipFill>
          <a:blip r:embed="rId1"/>
          <a:stretch/>
        </p:blipFill>
        <p:spPr>
          <a:xfrm>
            <a:off x="4295520" y="914400"/>
            <a:ext cx="3597120" cy="358164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5CF086A-7AFC-46C0-A06D-D8149BDCB4B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3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DP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Solve a problem by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solving overlapping subproblems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Memoization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Save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subproblem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solutions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for later use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Optimal Substructure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Subproblems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should have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optimal solutions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Combine optimal solutions for subproblems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Get optimal solution for original problem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Top down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approach –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Recursive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Bottom up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approach – 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Summary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41" name="Picture 2" descr=""/>
          <p:cNvPicPr/>
          <p:nvPr/>
        </p:nvPicPr>
        <p:blipFill>
          <a:blip r:embed="rId1"/>
          <a:stretch/>
        </p:blipFill>
        <p:spPr>
          <a:xfrm>
            <a:off x="8082720" y="3435480"/>
            <a:ext cx="3483360" cy="258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F1EA408-5D88-46F0-9EBB-3D806E8D225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8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169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170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171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508320" y="232524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1894680" y="232524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3277800" y="233028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8498880" y="166500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176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77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178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179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968289B-C71F-4562-8D7E-5FB1C8D24E5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82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183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184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185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508320" y="232524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894680" y="232524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3277800" y="233028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498880" y="166500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190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91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192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193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4E4368E-A5E1-4939-8A29-B64D2987119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96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197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198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199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508320" y="232524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894680" y="232524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3277800" y="2330280"/>
            <a:ext cx="13928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498880" y="1665000"/>
            <a:ext cx="3012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04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5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206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207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0976716-5E5B-4341-85FD-66FE0CB99C6C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The "Knapsack" Problem – Example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10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4040" cy="1092600"/>
          </a:xfrm>
          <a:prstGeom prst="rect">
            <a:avLst/>
          </a:prstGeom>
          <a:ln>
            <a:noFill/>
          </a:ln>
        </p:spPr>
      </p:pic>
      <p:pic>
        <p:nvPicPr>
          <p:cNvPr id="211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90640" cy="890640"/>
          </a:xfrm>
          <a:prstGeom prst="rect">
            <a:avLst/>
          </a:prstGeom>
          <a:ln>
            <a:noFill/>
          </a:ln>
        </p:spPr>
      </p:pic>
      <p:pic>
        <p:nvPicPr>
          <p:cNvPr id="212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6680" cy="796680"/>
          </a:xfrm>
          <a:prstGeom prst="rect">
            <a:avLst/>
          </a:prstGeom>
          <a:ln>
            <a:noFill/>
          </a:ln>
        </p:spPr>
      </p:pic>
      <p:pic>
        <p:nvPicPr>
          <p:cNvPr id="213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65880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2045160" y="232524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3428280" y="2330280"/>
            <a:ext cx="10908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>
            <a:off x="8802720" y="1665000"/>
            <a:ext cx="2404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18" name="Table 7"/>
          <p:cNvGraphicFramePr/>
          <p:nvPr/>
        </p:nvGraphicFramePr>
        <p:xfrm>
          <a:off x="6475320" y="2702160"/>
          <a:ext cx="4819320" cy="35434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 tIns="70200" bIns="702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 tIns="70200" bIns="702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19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800" cy="793800"/>
          </a:xfrm>
          <a:prstGeom prst="rect">
            <a:avLst/>
          </a:prstGeom>
          <a:ln>
            <a:noFill/>
          </a:ln>
        </p:spPr>
      </p:pic>
      <p:pic>
        <p:nvPicPr>
          <p:cNvPr id="220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221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2080" cy="613800"/>
          </a:xfrm>
          <a:prstGeom prst="rect">
            <a:avLst/>
          </a:prstGeom>
          <a:ln>
            <a:noFill/>
          </a:ln>
        </p:spPr>
      </p:pic>
      <p:sp>
        <p:nvSpPr>
          <p:cNvPr id="222" name="CustomShape 8"/>
          <p:cNvSpPr/>
          <p:nvPr/>
        </p:nvSpPr>
        <p:spPr>
          <a:xfrm>
            <a:off x="8948880" y="3505320"/>
            <a:ext cx="497880" cy="497880"/>
          </a:xfrm>
          <a:prstGeom prst="ellipse">
            <a:avLst/>
          </a:prstGeom>
          <a:noFill/>
          <a:ln w="3168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9"/>
          <p:cNvSpPr/>
          <p:nvPr/>
        </p:nvSpPr>
        <p:spPr>
          <a:xfrm>
            <a:off x="506880" y="3429000"/>
            <a:ext cx="35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428040" y="4350600"/>
            <a:ext cx="5399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554760" y="5275440"/>
            <a:ext cx="4920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97cc"/>
                </a:solidFill>
                <a:latin typeface="Calibri"/>
              </a:rPr>
              <a:t>max(</a:t>
            </a:r>
            <a:r>
              <a:rPr b="0" lang="en-US" sz="1800" spc="-1" strike="noStrike">
                <a:solidFill>
                  <a:srgbClr val="ff4747"/>
                </a:solidFill>
                <a:latin typeface="Calibri"/>
              </a:rPr>
              <a:t>excluding</a:t>
            </a:r>
            <a:r>
              <a:rPr b="0" lang="en-US" sz="1800" spc="-1" strike="noStrike">
                <a:solidFill>
                  <a:srgbClr val="0097cc"/>
                </a:solidFill>
                <a:latin typeface="Calibri"/>
              </a:rPr>
              <a:t>, 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</a:rPr>
              <a:t>including</a:t>
            </a:r>
            <a:r>
              <a:rPr b="0" lang="en-US" sz="1800" spc="-1" strike="noStrike">
                <a:solidFill>
                  <a:srgbClr val="0097cc"/>
                </a:solidFill>
                <a:latin typeface="Calibri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8948880" y="4224960"/>
            <a:ext cx="497880" cy="497880"/>
          </a:xfrm>
          <a:prstGeom prst="ellipse">
            <a:avLst/>
          </a:prstGeom>
          <a:noFill/>
          <a:ln w="31680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LibreOffice/6.2.5.2$Linux_X86_64 LibreOffice_project/20$Build-2</Application>
  <Words>3838</Words>
  <Paragraphs>982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Course Instances - https://softuni.bg/opencourses/algorithms</dc:description>
  <cp:keywords>algorithms graphs dynamic programming combinatorics recursion sorting searching greedy SoftUni Software University programming software development software engineering course</cp:keywords>
  <dc:language>en-US</dc:language>
  <cp:lastModifiedBy/>
  <dcterms:modified xsi:type="dcterms:W3CDTF">2019-08-13T18:47:14Z</dcterms:modified>
  <cp:revision>2</cp:revision>
  <dc:subject>Software Development Course</dc:subject>
  <dc:title>Greedy Algorithms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  <property fmtid="{D5CDD505-2E9C-101B-9397-08002B2CF9AE}" pid="12" name="_TemplateID">
    <vt:lpwstr>TC027879909991</vt:lpwstr>
  </property>
  <property fmtid="{D5CDD505-2E9C-101B-9397-08002B2CF9AE}" pid="13" name="category">
    <vt:lpwstr>Algorithms, Programming, SoftUni, Software University, Programming, Software Development, Software Engineering, Course</vt:lpwstr>
  </property>
</Properties>
</file>